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48"/>
  </p:notesMasterIdLst>
  <p:sldIdLst>
    <p:sldId id="393" r:id="rId5"/>
    <p:sldId id="401" r:id="rId6"/>
    <p:sldId id="402" r:id="rId7"/>
    <p:sldId id="403" r:id="rId8"/>
    <p:sldId id="404" r:id="rId9"/>
    <p:sldId id="405" r:id="rId10"/>
    <p:sldId id="406" r:id="rId11"/>
    <p:sldId id="400" r:id="rId12"/>
    <p:sldId id="396" r:id="rId13"/>
    <p:sldId id="392" r:id="rId14"/>
    <p:sldId id="398" r:id="rId15"/>
    <p:sldId id="399" r:id="rId16"/>
    <p:sldId id="409" r:id="rId17"/>
    <p:sldId id="428" r:id="rId18"/>
    <p:sldId id="426" r:id="rId19"/>
    <p:sldId id="425" r:id="rId20"/>
    <p:sldId id="407" r:id="rId21"/>
    <p:sldId id="397" r:id="rId22"/>
    <p:sldId id="411" r:id="rId23"/>
    <p:sldId id="408" r:id="rId24"/>
    <p:sldId id="427" r:id="rId25"/>
    <p:sldId id="395" r:id="rId26"/>
    <p:sldId id="412" r:id="rId27"/>
    <p:sldId id="414" r:id="rId28"/>
    <p:sldId id="413" r:id="rId29"/>
    <p:sldId id="416" r:id="rId30"/>
    <p:sldId id="415" r:id="rId31"/>
    <p:sldId id="418" r:id="rId32"/>
    <p:sldId id="419" r:id="rId33"/>
    <p:sldId id="420" r:id="rId34"/>
    <p:sldId id="437" r:id="rId35"/>
    <p:sldId id="421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22" r:id="rId45"/>
    <p:sldId id="424" r:id="rId46"/>
    <p:sldId id="423" r:id="rId47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ook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ook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ook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ook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ook1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Muertos</c:v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</c:marker>
          <c:cat>
            <c:strRef>
              <c:f>'Cifras al 2011 (3)'!$E$24:$E$35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'Cifras al 2011 (3)'!$F$24:$F$35</c:f>
              <c:numCache>
                <c:formatCode>#,###</c:formatCode>
                <c:ptCount val="12"/>
                <c:pt idx="0">
                  <c:v>14016</c:v>
                </c:pt>
                <c:pt idx="1">
                  <c:v>14626</c:v>
                </c:pt>
                <c:pt idx="2">
                  <c:v>14918</c:v>
                </c:pt>
                <c:pt idx="3">
                  <c:v>15025</c:v>
                </c:pt>
                <c:pt idx="4">
                  <c:v>15976</c:v>
                </c:pt>
                <c:pt idx="5">
                  <c:v>15976</c:v>
                </c:pt>
                <c:pt idx="6">
                  <c:v>16769</c:v>
                </c:pt>
                <c:pt idx="7">
                  <c:v>15349</c:v>
                </c:pt>
                <c:pt idx="8">
                  <c:v>17062</c:v>
                </c:pt>
                <c:pt idx="9">
                  <c:v>17820</c:v>
                </c:pt>
                <c:pt idx="10">
                  <c:v>16559</c:v>
                </c:pt>
                <c:pt idx="11">
                  <c:v>16615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53472"/>
        <c:axId val="228892032"/>
      </c:lineChart>
      <c:catAx>
        <c:axId val="181353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41275"/>
        </c:spPr>
        <c:txPr>
          <a:bodyPr/>
          <a:lstStyle/>
          <a:p>
            <a:pPr>
              <a:defRPr lang="es-MX" sz="800"/>
            </a:pPr>
            <a:endParaRPr lang="es-AR"/>
          </a:p>
        </c:txPr>
        <c:crossAx val="228892032"/>
        <c:crosses val="autoZero"/>
        <c:auto val="1"/>
        <c:lblAlgn val="ctr"/>
        <c:lblOffset val="100"/>
        <c:noMultiLvlLbl val="0"/>
      </c:catAx>
      <c:valAx>
        <c:axId val="228892032"/>
        <c:scaling>
          <c:orientation val="minMax"/>
        </c:scaling>
        <c:delete val="0"/>
        <c:axPos val="l"/>
        <c:majorGridlines>
          <c:spPr>
            <a:ln w="6350" cap="rnd">
              <a:solidFill>
                <a:schemeClr val="tx1"/>
              </a:solidFill>
            </a:ln>
          </c:spPr>
        </c:majorGridlines>
        <c:numFmt formatCode="#,###" sourceLinked="1"/>
        <c:majorTickMark val="none"/>
        <c:minorTickMark val="none"/>
        <c:tickLblPos val="nextTo"/>
        <c:spPr>
          <a:ln w="41275"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1813534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 sz="800"/>
            </a:pPr>
            <a:endParaRPr lang="es-AR"/>
          </a:p>
        </c:txPr>
      </c:dTable>
      <c:spPr>
        <a:noFill/>
        <a:ln w="38100">
          <a:noFill/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03861781962401"/>
          <c:y val="6.7773782054139503E-2"/>
          <c:w val="0.83502538185699104"/>
          <c:h val="0.84107353064687296"/>
        </c:manualLayout>
      </c:layout>
      <c:lineChart>
        <c:grouping val="standard"/>
        <c:varyColors val="0"/>
        <c:ser>
          <c:idx val="0"/>
          <c:order val="0"/>
          <c:tx>
            <c:v>Muertos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</c:marker>
          <c:cat>
            <c:strRef>
              <c:f>'Cifras al 2011 (3)'!$N$24:$N$35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'Cifras al 2011 (3)'!$O$24:$O$35</c:f>
              <c:numCache>
                <c:formatCode>#,###</c:formatCode>
                <c:ptCount val="12"/>
                <c:pt idx="0">
                  <c:v>4515</c:v>
                </c:pt>
                <c:pt idx="1">
                  <c:v>4752</c:v>
                </c:pt>
                <c:pt idx="2">
                  <c:v>4863</c:v>
                </c:pt>
                <c:pt idx="3">
                  <c:v>4913</c:v>
                </c:pt>
                <c:pt idx="4">
                  <c:v>5259</c:v>
                </c:pt>
                <c:pt idx="5">
                  <c:v>5259</c:v>
                </c:pt>
                <c:pt idx="6">
                  <c:v>5458</c:v>
                </c:pt>
                <c:pt idx="7">
                  <c:v>5099</c:v>
                </c:pt>
                <c:pt idx="8">
                  <c:v>5714</c:v>
                </c:pt>
                <c:pt idx="9">
                  <c:v>5927</c:v>
                </c:pt>
                <c:pt idx="10">
                  <c:v>5475</c:v>
                </c:pt>
                <c:pt idx="11">
                  <c:v>5473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8768"/>
        <c:axId val="19970304"/>
      </c:lineChart>
      <c:catAx>
        <c:axId val="19968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41275"/>
        </c:spPr>
        <c:txPr>
          <a:bodyPr/>
          <a:lstStyle/>
          <a:p>
            <a:pPr>
              <a:defRPr lang="es-MX"/>
            </a:pPr>
            <a:endParaRPr lang="es-AR"/>
          </a:p>
        </c:txPr>
        <c:crossAx val="19970304"/>
        <c:crosses val="autoZero"/>
        <c:auto val="1"/>
        <c:lblAlgn val="ctr"/>
        <c:lblOffset val="100"/>
        <c:noMultiLvlLbl val="0"/>
      </c:catAx>
      <c:valAx>
        <c:axId val="19970304"/>
        <c:scaling>
          <c:orientation val="minMax"/>
        </c:scaling>
        <c:delete val="0"/>
        <c:axPos val="l"/>
        <c:majorGridlines/>
        <c:numFmt formatCode="#,###" sourceLinked="1"/>
        <c:majorTickMark val="none"/>
        <c:minorTickMark val="none"/>
        <c:tickLblPos val="nextTo"/>
        <c:spPr>
          <a:ln w="41275"/>
        </c:spPr>
        <c:txPr>
          <a:bodyPr/>
          <a:lstStyle/>
          <a:p>
            <a:pPr>
              <a:defRPr lang="es-MX"/>
            </a:pPr>
            <a:endParaRPr lang="es-AR"/>
          </a:p>
        </c:txPr>
        <c:crossAx val="19968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 sz="900"/>
            </a:pPr>
            <a:endParaRPr lang="es-AR"/>
          </a:p>
        </c:txPr>
      </c:dTable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394021013934501"/>
          <c:y val="2.7324825278573401E-2"/>
          <c:w val="0.70076773347642396"/>
          <c:h val="0.89864367547652702"/>
        </c:manualLayout>
      </c:layout>
      <c:lineChart>
        <c:grouping val="standard"/>
        <c:varyColors val="0"/>
        <c:ser>
          <c:idx val="0"/>
          <c:order val="0"/>
          <c:tx>
            <c:v>Accidentes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</c:marker>
          <c:cat>
            <c:strRef>
              <c:f>'Cifras al 2011 (3)'!$K$7:$K$18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'Cifras al 2011 (3)'!$L$7:$L$18</c:f>
              <c:numCache>
                <c:formatCode>#,##0</c:formatCode>
                <c:ptCount val="12"/>
                <c:pt idx="0">
                  <c:v>373084</c:v>
                </c:pt>
                <c:pt idx="1">
                  <c:v>422295</c:v>
                </c:pt>
                <c:pt idx="2">
                  <c:v>441618</c:v>
                </c:pt>
                <c:pt idx="3">
                  <c:v>457536</c:v>
                </c:pt>
                <c:pt idx="4">
                  <c:v>474276</c:v>
                </c:pt>
                <c:pt idx="5">
                  <c:v>481695</c:v>
                </c:pt>
                <c:pt idx="6">
                  <c:v>500222</c:v>
                </c:pt>
                <c:pt idx="7">
                  <c:v>506830</c:v>
                </c:pt>
                <c:pt idx="8">
                  <c:v>496814</c:v>
                </c:pt>
                <c:pt idx="9">
                  <c:v>458063</c:v>
                </c:pt>
                <c:pt idx="10">
                  <c:v>455085</c:v>
                </c:pt>
                <c:pt idx="11">
                  <c:v>412087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33920"/>
        <c:axId val="20035456"/>
      </c:lineChart>
      <c:catAx>
        <c:axId val="20033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412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20035456"/>
        <c:crosses val="autoZero"/>
        <c:auto val="1"/>
        <c:lblAlgn val="ctr"/>
        <c:lblOffset val="100"/>
        <c:noMultiLvlLbl val="0"/>
      </c:catAx>
      <c:valAx>
        <c:axId val="2003545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412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20033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 sz="800"/>
            </a:pPr>
            <a:endParaRPr lang="es-AR"/>
          </a:p>
        </c:txPr>
      </c:dTable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7270613142994"/>
          <c:y val="2.6694820115703E-2"/>
          <c:w val="0.71743955646576996"/>
          <c:h val="0.88302222816714404"/>
        </c:manualLayout>
      </c:layout>
      <c:lineChart>
        <c:grouping val="standard"/>
        <c:varyColors val="0"/>
        <c:ser>
          <c:idx val="0"/>
          <c:order val="0"/>
          <c:tx>
            <c:v>Heridos</c:v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</c:marker>
          <c:cat>
            <c:strRef>
              <c:f>'Cifras al 2011 (3)'!$N$7:$N$18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'Cifras al 2011 (3)'!$O$7:$O$18</c:f>
              <c:numCache>
                <c:formatCode>#,##0</c:formatCode>
                <c:ptCount val="12"/>
                <c:pt idx="0">
                  <c:v>154936</c:v>
                </c:pt>
                <c:pt idx="1">
                  <c:v>165382</c:v>
                </c:pt>
                <c:pt idx="2">
                  <c:v>170131</c:v>
                </c:pt>
                <c:pt idx="3">
                  <c:v>170541</c:v>
                </c:pt>
                <c:pt idx="4">
                  <c:v>159910</c:v>
                </c:pt>
                <c:pt idx="5">
                  <c:v>179001</c:v>
                </c:pt>
                <c:pt idx="6">
                  <c:v>182409</c:v>
                </c:pt>
                <c:pt idx="7">
                  <c:v>192790</c:v>
                </c:pt>
                <c:pt idx="8">
                  <c:v>187942</c:v>
                </c:pt>
                <c:pt idx="9">
                  <c:v>185549</c:v>
                </c:pt>
                <c:pt idx="10">
                  <c:v>172186</c:v>
                </c:pt>
                <c:pt idx="11">
                  <c:v>162029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39872"/>
        <c:axId val="21841408"/>
      </c:lineChart>
      <c:catAx>
        <c:axId val="21839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412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21841408"/>
        <c:crosses val="autoZero"/>
        <c:auto val="1"/>
        <c:lblAlgn val="ctr"/>
        <c:lblOffset val="100"/>
        <c:noMultiLvlLbl val="0"/>
      </c:catAx>
      <c:valAx>
        <c:axId val="218414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412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21839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 sz="900"/>
            </a:pPr>
            <a:endParaRPr lang="es-AR"/>
          </a:p>
        </c:txPr>
      </c:dTable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557735240188"/>
          <c:y val="2.67526223123381E-2"/>
          <c:w val="0.75075419523909204"/>
          <c:h val="0.88276893662443601"/>
        </c:manualLayout>
      </c:layout>
      <c:lineChart>
        <c:grouping val="standard"/>
        <c:varyColors val="0"/>
        <c:ser>
          <c:idx val="0"/>
          <c:order val="0"/>
          <c:tx>
            <c:v>Mortalidad Menores (-15)</c:v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</c:marker>
          <c:cat>
            <c:strRef>
              <c:f>'Cifras al 2011 (3)'!$Q$24:$Q$35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'Cifras al 2011 (3)'!$R$24:$R$35</c:f>
              <c:numCache>
                <c:formatCode>#,###</c:formatCode>
                <c:ptCount val="12"/>
                <c:pt idx="0">
                  <c:v>1543</c:v>
                </c:pt>
                <c:pt idx="1">
                  <c:v>1575</c:v>
                </c:pt>
                <c:pt idx="2">
                  <c:v>1639</c:v>
                </c:pt>
                <c:pt idx="3">
                  <c:v>1592</c:v>
                </c:pt>
                <c:pt idx="4">
                  <c:v>1509</c:v>
                </c:pt>
                <c:pt idx="5">
                  <c:v>1462</c:v>
                </c:pt>
                <c:pt idx="6">
                  <c:v>1603</c:v>
                </c:pt>
                <c:pt idx="7">
                  <c:v>1415</c:v>
                </c:pt>
                <c:pt idx="8">
                  <c:v>1440</c:v>
                </c:pt>
                <c:pt idx="9">
                  <c:v>1511</c:v>
                </c:pt>
                <c:pt idx="10">
                  <c:v>1341</c:v>
                </c:pt>
                <c:pt idx="11">
                  <c:v>1277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04768"/>
        <c:axId val="21910656"/>
      </c:lineChart>
      <c:catAx>
        <c:axId val="21904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412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21910656"/>
        <c:crosses val="autoZero"/>
        <c:auto val="1"/>
        <c:lblAlgn val="ctr"/>
        <c:lblOffset val="100"/>
        <c:noMultiLvlLbl val="0"/>
      </c:catAx>
      <c:valAx>
        <c:axId val="21910656"/>
        <c:scaling>
          <c:orientation val="minMax"/>
        </c:scaling>
        <c:delete val="0"/>
        <c:axPos val="l"/>
        <c:majorGridlines/>
        <c:numFmt formatCode="#,###" sourceLinked="1"/>
        <c:majorTickMark val="none"/>
        <c:minorTickMark val="none"/>
        <c:tickLblPos val="nextTo"/>
        <c:spPr>
          <a:ln w="412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lang="es-MX"/>
            </a:pPr>
            <a:endParaRPr lang="es-AR"/>
          </a:p>
        </c:txPr>
        <c:crossAx val="21904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MX" sz="900"/>
            </a:pPr>
            <a:endParaRPr lang="es-AR"/>
          </a:p>
        </c:txPr>
      </c:dTable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7099E79-C0D9-492F-BA17-71DC10A5810B}" type="datetimeFigureOut">
              <a:rPr lang="es-MX" smtClean="0"/>
              <a:t>09/08/2013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3AF026C-C22D-45AA-8048-C4DD88C468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1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10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11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12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13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14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15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16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17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18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19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47460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676AE068-CD28-4762-8ADE-BEE842352813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7461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20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21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22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23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24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25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26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27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28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29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48484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6638AD6A-4D94-45A9-A616-E87B64DA6F9E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85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30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6998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D536082D-B5C5-4886-88A3-4E2097B25574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31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9989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32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3604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85A1D586-6719-4F84-A964-CD4132BE7079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33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05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462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7C59F1E-F6B0-4FB2-AEF3-B5F1512DD51F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34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4629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09D4825-34D6-429B-9923-A932AB9CF74A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35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6676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607ADFB-9C81-4CD1-A2F3-959A892CFF62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36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6677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7700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44F6B57-4F22-4034-986F-34C975BBA3EB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37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1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8724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7E72D671-81E3-4D7F-98D8-0D0195E6093C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38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8725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974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CF9B0792-01A5-436A-8857-74975212073C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39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9749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4950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F1F3C5F5-3704-4118-BBD8-38D64E66A909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4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509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6077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D0E0443F-837F-436C-9E9E-A132CE43DA7A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40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077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41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42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43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053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A0C4E434-DBCD-4B27-AD55-FB91AD3513EC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5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53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FAC4B7C-AD65-4F59-93D2-E68A456A4ADA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6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557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F27D708D-3A57-422E-9542-B3F43E7898EE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7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2581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8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Times New Roman" pitchFamily="18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Wingdings" pitchFamily="2" charset="2"/>
              <a:buNone/>
            </a:pPr>
            <a:fld id="{439C5F6C-59FD-4C86-B13A-AA9C1A747640}" type="slidenum">
              <a:rPr lang="es-MX">
                <a:solidFill>
                  <a:srgbClr val="000000"/>
                </a:solidFill>
                <a:latin typeface="Calibri" pitchFamily="34" charset="0"/>
              </a:rPr>
              <a:pPr eaLnBrk="1">
                <a:buFont typeface="Wingdings" pitchFamily="2" charset="2"/>
                <a:buNone/>
              </a:pPr>
              <a:t>9</a:t>
            </a:fld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5653" name="4 Marcador de encabezado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E617DF5-A2E4-40A6-884A-D390D8E8D6C4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4BFA01C0-35D5-42C4-96DA-DF0838DAE1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70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EF17B62-876C-48FC-97E3-431831C56228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21BC8DC-DC0D-4726-BEC5-5FE640D4816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85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A81362F-AD4F-4729-8410-C437C1A6DF0B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1DA13FB7-81C8-4EB2-B1BD-E8F4DF700E3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07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E617DF5-A2E4-40A6-884A-D390D8E8D6C4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FE46C29-9795-44AA-9300-2F06C98D3D5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258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781DB225-9A8F-48E4-BB98-E0E20FD36009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EE1904A-C7B5-4AE1-A7E6-A891F1CF3B6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022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4FCA0C8-67A8-43E1-8B60-8A962FC6A443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7B3E3FE-2B74-4BFB-A8E1-8A3C3F43EBD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247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5CADE49-73E5-4D6A-A0C1-8691410E50D3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6176469-9BF1-43CF-B1EC-55B4075B9A9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122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CCC67C3-5ABB-4599-814F-F1142724A04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9FA31594-8FF8-4739-A241-A93AB09DB58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30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9E8DC6BD-1AE6-4501-8479-424E698DFD9C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E4807D0-A6ED-4237-9237-C79E09FE4F4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888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4B4584CC-B665-4363-9E20-083AE1D10A05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AF1E798-9B65-487F-B6D3-E2DEF063095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922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6725EBA-3729-4796-A23D-998D636B7AA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2911AA4-43A4-48FD-B005-318841175DE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400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781DB225-9A8F-48E4-BB98-E0E20FD36009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C1587638-1A3C-4AA6-9C9F-5B7226D68B7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3392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F53609E-091B-4003-8CFC-F7E49C39351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B835F30C-D60F-4C1A-B90F-60B57DDCCF9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42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EF17B62-876C-48FC-97E3-431831C56228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2A782B16-A703-4B1B-A7D9-07F10D7561F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1167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A81362F-AD4F-4729-8410-C437C1A6DF0B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0341561-B0CB-44B1-B03D-707C899C250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6318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8423FE3A-0B1B-45CD-8616-3983F51A0C2F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872321D-D332-4682-A2DA-7D9A6DBE22E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9459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62D3E53-599E-4916-8AF6-83DEC5296237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7C4BB8DA-9ED4-4CCC-9706-F4A22405084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449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CAF03B3-A195-423B-8C53-D1E3F68CAE14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1321F5F-C711-428D-9F57-D5BC0C84FCA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092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8633AD4D-1D0A-463E-A983-BE1033A3E459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B9BB2C4-76FD-4DC8-B754-73688F56478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048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BB7F80B-4246-411B-9A20-71300C11EE4F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1247130D-BCD2-498C-B9E9-CFE1F9F8841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53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C5F36F29-EA11-42AA-BB23-DD6361ABC91E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C8F199CD-65A9-4781-BBEB-E9C1E7B8720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7598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BD2140E6-A702-4555-8BE9-A19A4E389B97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37B1352-F656-4DEB-9C77-6C77248B9BF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52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4FCA0C8-67A8-43E1-8B60-8A962FC6A443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D3E46D0-40FC-4BE4-9B8A-3743C9B0DA8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445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659084E-2313-42F3-A202-75744EEAF71C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55EBA54-1713-4973-9363-09C9ED3DBB7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9432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4DBA589D-9023-491F-870B-6DA7AD7DF37D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9741848-FF07-489E-BC27-F92FE246145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4144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887A5DF-DEF5-4D85-B8CB-8F81C4888DD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0B01C23-A787-4717-854F-6307E62468F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6584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2503B769-72C7-4D74-8F45-FF261078038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94873EA-3286-4044-9957-44A248C1BAF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3086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8423FE3A-0B1B-45CD-8616-3983F51A0C2F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872321D-D332-4682-A2DA-7D9A6DBE22E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5328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62D3E53-599E-4916-8AF6-83DEC5296237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7C4BB8DA-9ED4-4CCC-9706-F4A22405084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748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CAF03B3-A195-423B-8C53-D1E3F68CAE14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1321F5F-C711-428D-9F57-D5BC0C84FCA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4387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8633AD4D-1D0A-463E-A983-BE1033A3E459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B9BB2C4-76FD-4DC8-B754-73688F56478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4055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BB7F80B-4246-411B-9A20-71300C11EE4F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1247130D-BCD2-498C-B9E9-CFE1F9F8841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5352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C5F36F29-EA11-42AA-BB23-DD6361ABC91E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C8F199CD-65A9-4781-BBEB-E9C1E7B8720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3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5CADE49-73E5-4D6A-A0C1-8691410E50D3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7F692AB0-83AE-4C63-8E57-59B88BF7E7E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2077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BD2140E6-A702-4555-8BE9-A19A4E389B97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37B1352-F656-4DEB-9C77-6C77248B9BF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97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659084E-2313-42F3-A202-75744EEAF71C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55EBA54-1713-4973-9363-09C9ED3DBB7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6803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4DBA589D-9023-491F-870B-6DA7AD7DF37D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F9741848-FF07-489E-BC27-F92FE246145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199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D887A5DF-DEF5-4D85-B8CB-8F81C4888DD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A0B01C23-A787-4717-854F-6307E62468F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3403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2503B769-72C7-4D74-8F45-FF261078038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94873EA-3286-4044-9957-44A248C1BAF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832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CCC67C3-5ABB-4599-814F-F1142724A04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0C985D53-A305-4522-91C8-AF0B6F2B4EE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2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9E8DC6BD-1AE6-4501-8479-424E698DFD9C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B2704AE-F869-4BA7-80C4-B5664270A80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129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4B4584CC-B665-4363-9E20-083AE1D10A05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3DE30DB1-DF3D-4D9C-AE49-9A4BA445519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24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6725EBA-3729-4796-A23D-998D636B7AA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7ABBB7E6-3BFE-4046-B24F-BD3D27A9EB8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498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6F53609E-091B-4003-8CFC-F7E49C393516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Microsoft YaHei" pitchFamily="34" charset="-122"/>
              </a:defRPr>
            </a:lvl1pPr>
          </a:lstStyle>
          <a:p>
            <a:pPr>
              <a:defRPr/>
            </a:pPr>
            <a:fld id="{E8812859-B81C-4107-9A9A-5796B007384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31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4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946E15-A2F8-4339-9AC0-1DB5FED43244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A5E0F5-6EF2-4DA9-87B4-BBEC1EC7019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946E15-A2F8-4339-9AC0-1DB5FED43244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5D79A9-EE47-4836-B5FE-A593DEBAB87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97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AC3349-3D16-48F1-8F2F-CA42B519ACE1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9C1051-11EF-42D0-8CD0-F88F4FC6E6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48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AC3349-3D16-48F1-8F2F-CA42B519ACE1}" type="datetime1">
              <a:rPr lang="es-MX"/>
              <a:pPr>
                <a:defRPr/>
              </a:pPr>
              <a:t>09/08/2013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9C1051-11EF-42D0-8CD0-F88F4FC6E6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63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24.png"/><Relationship Id="rId4" Type="http://schemas.openxmlformats.org/officeDocument/2006/relationships/slide" Target="slide1.xml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5.emf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7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chart" Target="../charts/char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chart" Target="../charts/char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1.png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chart" Target="../charts/chart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chart" Target="../charts/chart5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avilaja13@hotmail.com.m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fredo.avila@salud.gob.mx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1</a:t>
            </a:fld>
            <a:endParaRPr lang="es-MX" dirty="0"/>
          </a:p>
        </p:txBody>
      </p:sp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87550"/>
            <a:ext cx="1998926" cy="837794"/>
          </a:xfrm>
          <a:prstGeom prst="rect">
            <a:avLst/>
          </a:prstGeom>
        </p:spPr>
      </p:pic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8" y="5823138"/>
            <a:ext cx="2008118" cy="63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827584" y="3645024"/>
            <a:ext cx="763284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El Municipio, gestor de la seguridad vial: salvando vidas en las vialidades.</a:t>
            </a:r>
          </a:p>
          <a:p>
            <a:pPr algn="ctr"/>
            <a:r>
              <a:rPr lang="es-MX" sz="3200" dirty="0" smtClean="0"/>
              <a:t>México.</a:t>
            </a:r>
            <a:endParaRPr lang="es-MX" sz="3200" dirty="0"/>
          </a:p>
        </p:txBody>
      </p:sp>
      <p:pic>
        <p:nvPicPr>
          <p:cNvPr id="10" name="Picture 4" descr="http://promocion.salud.gob.mx/jalisco/images/logo_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49685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romocion.salud.gob.mx/jalisco/images/r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7" y="1765944"/>
            <a:ext cx="15525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648" y="4581128"/>
            <a:ext cx="6931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Lanzamiento </a:t>
            </a:r>
            <a:r>
              <a:rPr lang="es-MX" sz="2400" dirty="0">
                <a:latin typeface="Calibri" pitchFamily="34" charset="0"/>
                <a:cs typeface="Calibri" pitchFamily="34" charset="0"/>
              </a:rPr>
              <a:t>del Decenio de Acción </a:t>
            </a:r>
            <a:r>
              <a:rPr lang="es-MX" sz="2000" b="1" dirty="0">
                <a:latin typeface="Calibri" pitchFamily="34" charset="0"/>
                <a:cs typeface="Calibri" pitchFamily="34" charset="0"/>
              </a:rPr>
              <a:t>(México, </a:t>
            </a:r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2011)</a:t>
            </a:r>
            <a:endParaRPr lang="es-MX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/>
          <a:srcRect l="54072" t="49789" r="651" b="1094"/>
          <a:stretch/>
        </p:blipFill>
        <p:spPr bwMode="auto">
          <a:xfrm>
            <a:off x="323528" y="450912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 descr="C:\Users\315-HugoBM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100" y="5447796"/>
            <a:ext cx="1077548" cy="1077548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1124744"/>
            <a:ext cx="8280920" cy="40011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solidFill>
                  <a:prstClr val="white"/>
                </a:solidFill>
                <a:ea typeface="Microsoft YaHei" pitchFamily="34" charset="-122"/>
              </a:rPr>
              <a:t>REFERENCIAS </a:t>
            </a:r>
            <a:r>
              <a:rPr lang="es-MX" sz="2000" b="1" dirty="0" smtClean="0">
                <a:solidFill>
                  <a:prstClr val="white"/>
                </a:solidFill>
                <a:ea typeface="Microsoft YaHei" pitchFamily="34" charset="-122"/>
              </a:rPr>
              <a:t>IMPORTANTES</a:t>
            </a:r>
            <a:endParaRPr lang="es-MX" sz="2000" b="1" dirty="0">
              <a:solidFill>
                <a:prstClr val="white"/>
              </a:solidFill>
              <a:ea typeface="Microsoft YaHei" pitchFamily="34" charset="-12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4"/>
          <a:srcRect l="-1" t="50455" r="46581" b="427"/>
          <a:stretch/>
        </p:blipFill>
        <p:spPr bwMode="auto">
          <a:xfrm>
            <a:off x="326100" y="2492896"/>
            <a:ext cx="106211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4"/>
          <a:srcRect l="54560" t="3" r="177" b="50878"/>
          <a:stretch/>
        </p:blipFill>
        <p:spPr bwMode="auto">
          <a:xfrm>
            <a:off x="323528" y="3493014"/>
            <a:ext cx="1080120" cy="10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4"/>
          <a:srcRect l="-1" t="3" r="46581" b="50001"/>
          <a:stretch/>
        </p:blipFill>
        <p:spPr bwMode="auto">
          <a:xfrm>
            <a:off x="323528" y="1628800"/>
            <a:ext cx="1064689" cy="102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1375114" y="1763685"/>
            <a:ext cx="758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Reunión de ministros de salud de las Américas </a:t>
            </a:r>
            <a:r>
              <a:rPr lang="es-MX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MX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Mérida, 2008)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03648" y="2607295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Encuentro Iberoamericano de </a:t>
            </a:r>
            <a:r>
              <a:rPr lang="es-MX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SV </a:t>
            </a:r>
            <a:r>
              <a:rPr lang="es-MX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(España, 2009)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403648" y="3687415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Propuesta de México IMESEVI </a:t>
            </a:r>
            <a:r>
              <a:rPr lang="es-MX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(Moscú, 2009)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403648" y="5622339"/>
            <a:ext cx="66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Segundo </a:t>
            </a:r>
            <a:r>
              <a:rPr lang="es-MX" sz="2400" dirty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Encuentro Iberoamericano </a:t>
            </a:r>
            <a:r>
              <a:rPr lang="es-MX" sz="2400" dirty="0" smtClean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y del Caribe para la Seguridad </a:t>
            </a:r>
            <a:r>
              <a:rPr lang="es-MX" sz="2400" dirty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Vial </a:t>
            </a:r>
            <a:r>
              <a:rPr lang="es-MX" sz="2000" b="1" dirty="0" smtClean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(Cd. </a:t>
            </a:r>
            <a:r>
              <a:rPr lang="es-MX" sz="2000" b="1" dirty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 México, Mayo, 2011). </a:t>
            </a:r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38969" y="6356350"/>
            <a:ext cx="2133600" cy="365125"/>
          </a:xfrm>
        </p:spPr>
        <p:txBody>
          <a:bodyPr/>
          <a:lstStyle/>
          <a:p>
            <a:pPr>
              <a:defRPr/>
            </a:pPr>
            <a:fld id="{8E9903EB-21A1-4293-9190-F9CEEBEA91B4}" type="slidenum">
              <a:rPr lang="es-MX"/>
              <a:pPr>
                <a:defRPr/>
              </a:pPr>
              <a:t>10</a:t>
            </a:fld>
            <a:endParaRPr lang="es-MX" dirty="0"/>
          </a:p>
        </p:txBody>
      </p:sp>
      <p:pic>
        <p:nvPicPr>
          <p:cNvPr id="21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70" y="652534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9" y="652534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069439"/>
            <a:ext cx="1998926" cy="83779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63688" y="1052736"/>
            <a:ext cx="4968552" cy="5040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chemeClr val="bg1"/>
                </a:solidFill>
                <a:cs typeface="Sakkal Majalla" pitchFamily="2" charset="-78"/>
              </a:rPr>
              <a:t>Conferencia ministerial, Moscú</a:t>
            </a:r>
            <a:endParaRPr lang="es-ES" sz="2000" b="1" kern="0" dirty="0">
              <a:solidFill>
                <a:schemeClr val="bg1"/>
              </a:solidFill>
              <a:cs typeface="Sakkal Majalla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7090"/>
            <a:ext cx="3895725" cy="46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788024" y="2050970"/>
            <a:ext cx="3552825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/>
            <a:r>
              <a:rPr lang="es-ES" sz="2800" dirty="0">
                <a:solidFill>
                  <a:srgbClr val="000000"/>
                </a:solidFill>
                <a:latin typeface="Calibri" pitchFamily="34" charset="0"/>
              </a:rPr>
              <a:t>Adoptar la </a:t>
            </a:r>
            <a:r>
              <a:rPr lang="es-ES" sz="2800" b="1" dirty="0">
                <a:solidFill>
                  <a:srgbClr val="000000"/>
                </a:solidFill>
                <a:latin typeface="Calibri" pitchFamily="34" charset="0"/>
              </a:rPr>
              <a:t>Declaración de Moscú.</a:t>
            </a:r>
          </a:p>
          <a:p>
            <a:pPr algn="r"/>
            <a:endParaRPr lang="es-ES" sz="2800" dirty="0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Discusión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aprobación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de la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Resolución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#62/244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 la 62a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sesión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Asamblea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General de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las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Naciones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Unidas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18889" y="6356350"/>
            <a:ext cx="2133600" cy="365125"/>
          </a:xfrm>
        </p:spPr>
        <p:txBody>
          <a:bodyPr/>
          <a:lstStyle/>
          <a:p>
            <a:pPr>
              <a:defRPr/>
            </a:pPr>
            <a:fld id="{8E9903EB-21A1-4293-9190-F9CEEBEA91B4}" type="slidenum">
              <a:rPr lang="es-MX"/>
              <a:pPr>
                <a:defRPr/>
              </a:pPr>
              <a:t>11</a:t>
            </a:fld>
            <a:endParaRPr lang="es-MX" dirty="0"/>
          </a:p>
        </p:txBody>
      </p:sp>
      <p:pic>
        <p:nvPicPr>
          <p:cNvPr id="16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15" y="6453336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53336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827585" y="1052736"/>
            <a:ext cx="7488832" cy="720080"/>
          </a:xfrm>
          <a:prstGeom prst="rect">
            <a:avLst/>
          </a:prstGeom>
          <a:solidFill>
            <a:srgbClr val="FFC000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s-ES" sz="2400" i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Decenio de acción por la seguridad vial</a:t>
            </a:r>
            <a:endParaRPr kumimoji="1" lang="es-MX" sz="2400" i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8" y="1916832"/>
            <a:ext cx="164340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3995935" y="2154336"/>
            <a:ext cx="445787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dirty="0"/>
              <a:t>La Asamblea General de las Naciones Unidas emitió la </a:t>
            </a:r>
            <a:r>
              <a:rPr lang="es-MX" b="1" dirty="0"/>
              <a:t>resolución 64/255 </a:t>
            </a:r>
            <a:r>
              <a:rPr lang="es-MX" dirty="0"/>
              <a:t>y  formuló el </a:t>
            </a:r>
            <a:r>
              <a:rPr lang="es-MX" b="1" dirty="0"/>
              <a:t>Plan Mundial para el Decenio de Acción </a:t>
            </a:r>
            <a:r>
              <a:rPr lang="es-MX" dirty="0"/>
              <a:t>para </a:t>
            </a:r>
          </a:p>
          <a:p>
            <a:pPr algn="just" eaLnBrk="1" hangingPunct="1"/>
            <a:r>
              <a:rPr lang="es-MX" dirty="0"/>
              <a:t>la Seguridad Vial 2011-2020.</a:t>
            </a:r>
          </a:p>
          <a:p>
            <a:pPr algn="just" eaLnBrk="1" hangingPunct="1"/>
            <a:endParaRPr lang="es-MX" dirty="0"/>
          </a:p>
          <a:p>
            <a:pPr algn="just" eaLnBrk="1" hangingPunct="1"/>
            <a:r>
              <a:rPr lang="es-MX" b="1" dirty="0"/>
              <a:t>Propósito</a:t>
            </a:r>
            <a:r>
              <a:rPr lang="es-MX" dirty="0"/>
              <a:t>: estabilizar y disminuir el número de heridos y víctimas mortales por percances viales en diez años.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573016"/>
            <a:ext cx="2007371" cy="257882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46" y="652534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5" y="652534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8" y="5683337"/>
            <a:ext cx="2224142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88627" y="2708920"/>
            <a:ext cx="7139757" cy="14552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prstClr val="white"/>
                </a:solidFill>
                <a:latin typeface="+mn-lt"/>
                <a:ea typeface="Microsoft YaHei" pitchFamily="34" charset="-122"/>
                <a:cs typeface="+mn-cs"/>
              </a:rPr>
              <a:t>Operación del Programa</a:t>
            </a:r>
            <a:endParaRPr lang="es-MX" sz="3200" b="1" dirty="0">
              <a:solidFill>
                <a:prstClr val="white"/>
              </a:solidFill>
              <a:latin typeface="+mn-lt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9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831566"/>
            <a:ext cx="1998926" cy="837794"/>
          </a:xfrm>
          <a:prstGeom prst="rect">
            <a:avLst/>
          </a:prstGeom>
        </p:spPr>
      </p:pic>
      <p:pic>
        <p:nvPicPr>
          <p:cNvPr id="10" name="Picture 8" descr="Propuesta 1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0260"/>
            <a:ext cx="4433888" cy="9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560" y="1052736"/>
            <a:ext cx="3888432" cy="40011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s-MX" sz="2000" i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MODELO OPERATIVO</a:t>
            </a:r>
          </a:p>
        </p:txBody>
      </p:sp>
      <p:pic>
        <p:nvPicPr>
          <p:cNvPr id="11" name="Picture 2" descr="C:\Users\315-HugoBM\Desktop\modelo-imesev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700808"/>
            <a:ext cx="3411704" cy="482453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4067944" y="1864717"/>
            <a:ext cx="4752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rgbClr val="FF9933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Iniciativa </a:t>
            </a:r>
            <a:r>
              <a:rPr lang="es-ES" sz="2400" b="1" dirty="0">
                <a:solidFill>
                  <a:srgbClr val="FF9933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Mexicana de Seguridad </a:t>
            </a:r>
            <a:r>
              <a:rPr lang="es-ES" sz="2400" b="1" dirty="0" smtClean="0">
                <a:solidFill>
                  <a:srgbClr val="FF9933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Vial (IMESEVI). </a:t>
            </a:r>
          </a:p>
          <a:p>
            <a:pPr marL="342900" lvl="0" indent="-342900" algn="just">
              <a:spcAft>
                <a:spcPts val="1800"/>
              </a:spcAft>
              <a:buFont typeface="Wingdings" pitchFamily="2" charset="2"/>
              <a:buChar char="ü"/>
              <a:defRPr/>
            </a:pPr>
            <a:endParaRPr lang="es-ES" sz="2400" b="1" dirty="0">
              <a:solidFill>
                <a:srgbClr val="FF9933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r>
              <a:rPr lang="es-MX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Enfoque de salud pública</a:t>
            </a:r>
          </a:p>
          <a:p>
            <a:r>
              <a:rPr lang="es-MX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s-MX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Basado en evidencia científica 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Abordaje multisectorial</a:t>
            </a:r>
            <a:endParaRPr lang="es-MX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8" descr="Propuesta 1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62" y="652534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91" y="652534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5 Esquina doblada"/>
          <p:cNvSpPr/>
          <p:nvPr/>
        </p:nvSpPr>
        <p:spPr bwMode="auto">
          <a:xfrm>
            <a:off x="161925" y="3356992"/>
            <a:ext cx="1649413" cy="2160240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Coadyuvar en el fortalecimiento de la capacidad de gestión de la seguridad vial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squina doblada"/>
          <p:cNvSpPr/>
          <p:nvPr/>
        </p:nvSpPr>
        <p:spPr bwMode="auto">
          <a:xfrm>
            <a:off x="1954213" y="3356992"/>
            <a:ext cx="1649412" cy="2160239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MX" sz="16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Participar </a:t>
            </a: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 la revisión de la modernización de la infraestructura vial y de transporte más </a:t>
            </a:r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segura</a:t>
            </a:r>
          </a:p>
        </p:txBody>
      </p:sp>
      <p:sp>
        <p:nvSpPr>
          <p:cNvPr id="8" name="7 Esquina doblada"/>
          <p:cNvSpPr/>
          <p:nvPr/>
        </p:nvSpPr>
        <p:spPr bwMode="auto">
          <a:xfrm>
            <a:off x="3743325" y="3356993"/>
            <a:ext cx="1649413" cy="2160240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Fomentar el uso de vehículos más seguros</a:t>
            </a:r>
          </a:p>
        </p:txBody>
      </p:sp>
      <p:sp>
        <p:nvSpPr>
          <p:cNvPr id="9" name="8 Esquina doblada"/>
          <p:cNvSpPr/>
          <p:nvPr/>
        </p:nvSpPr>
        <p:spPr bwMode="auto">
          <a:xfrm>
            <a:off x="5545138" y="3335114"/>
            <a:ext cx="1649412" cy="2182119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MX" sz="1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Mejorar </a:t>
            </a:r>
            <a:r>
              <a:rPr lang="es-MX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el comportamiento de los usuarios de las vialidades incidiendo en los factores de riesgo que propician la ocurrencia de accidentes de tránsito</a:t>
            </a:r>
          </a:p>
        </p:txBody>
      </p:sp>
      <p:sp>
        <p:nvSpPr>
          <p:cNvPr id="10" name="9 Esquina doblada"/>
          <p:cNvSpPr/>
          <p:nvPr/>
        </p:nvSpPr>
        <p:spPr bwMode="auto">
          <a:xfrm>
            <a:off x="7337425" y="3335114"/>
            <a:ext cx="1649413" cy="2182117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MX" sz="1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Fortalecer </a:t>
            </a:r>
            <a:r>
              <a:rPr lang="es-MX" sz="1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la atención del trauma y de los padecimientos agudos mediante la mejora de los servicios de atención médica pre-hospitalaria y hospitalaria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61925" y="2636912"/>
            <a:ext cx="1654175" cy="565150"/>
          </a:xfrm>
          <a:prstGeom prst="rect">
            <a:avLst/>
          </a:prstGeom>
          <a:solidFill>
            <a:srgbClr val="5195A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2400" b="1">
                <a:latin typeface="Calibri" pitchFamily="34" charset="0"/>
              </a:rPr>
              <a:t>1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954213" y="2636912"/>
            <a:ext cx="1654175" cy="5651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2400" b="1">
                <a:latin typeface="Calibri" pitchFamily="34" charset="0"/>
              </a:rPr>
              <a:t>2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3733800" y="2649413"/>
            <a:ext cx="1654175" cy="563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s-MX" sz="2400" b="1" dirty="0">
                <a:latin typeface="Calibri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540375" y="2647826"/>
            <a:ext cx="1654175" cy="565150"/>
          </a:xfrm>
          <a:prstGeom prst="rect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2400" b="1">
                <a:latin typeface="Calibri" pitchFamily="34" charset="0"/>
              </a:rPr>
              <a:t>4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7346950" y="2636912"/>
            <a:ext cx="1654175" cy="56515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s-MX" sz="2400" b="1" dirty="0">
                <a:latin typeface="Calibri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164902" y="6141204"/>
            <a:ext cx="44791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dirty="0">
                <a:latin typeface="Calibri" pitchFamily="34" charset="0"/>
              </a:rPr>
              <a:t>FUENTE: ACUERDO por el que se da a conocer la Estrategia Nacional de Seguridad Vial 2011-2020, publicada en el Diario Oficial de la Federación el 6 de junio de 2011.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61925" y="1052736"/>
            <a:ext cx="8824913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Estrategia Nacional de Seguridad Vial </a:t>
            </a:r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2011-2020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63" y="6381328"/>
            <a:ext cx="266157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9512" y="1959223"/>
            <a:ext cx="8824913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Cinco pilares para la acción</a:t>
            </a:r>
          </a:p>
        </p:txBody>
      </p:sp>
      <p:pic>
        <p:nvPicPr>
          <p:cNvPr id="21" name="Picture 8" descr="Propuesta 1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62" y="6453336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0130" y="1052736"/>
            <a:ext cx="849694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s-MX" sz="2400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Abogacía</a:t>
            </a:r>
            <a:endParaRPr kumimoji="1" lang="es-MX" sz="2400" i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1484784"/>
            <a:ext cx="87849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500" b="1" i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Estrategia Nacional de Seguridad Vial 2011-2020</a:t>
            </a:r>
            <a:r>
              <a:rPr lang="es-MX" sz="25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 </a:t>
            </a:r>
            <a:r>
              <a:rPr lang="es-MX" sz="14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(DOF 6 de junio 2011)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5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Punto de acuerdo del </a:t>
            </a:r>
            <a:r>
              <a:rPr lang="es-MX" sz="25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Senado de la República </a:t>
            </a:r>
            <a:r>
              <a:rPr lang="es-MX" sz="25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para declarar la década 2011-2020 como el “</a:t>
            </a:r>
            <a:r>
              <a:rPr lang="es-MX" sz="25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Decenio de Acción para la Seguridad Vial”. </a:t>
            </a:r>
            <a:r>
              <a:rPr lang="es-MX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(Comisión de Salud, Segundo Periodo Ordinario. Abril, 2011).</a:t>
            </a:r>
            <a:r>
              <a:rPr lang="es-MX" sz="2500" b="1" i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endParaRPr lang="es-MX" sz="2500" b="1" i="1" dirty="0" smtClean="0">
              <a:solidFill>
                <a:srgbClr val="C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  <a:defRPr/>
            </a:pPr>
            <a:r>
              <a:rPr lang="es-MX" sz="25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Declaratoria </a:t>
            </a:r>
            <a:r>
              <a:rPr lang="es-MX" sz="2500" b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 la Conferencia Nacional de Gobernadores (CONAGO)</a:t>
            </a:r>
            <a:r>
              <a:rPr lang="es-MX" sz="2500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: Sumándonos a la  Estrategia Nacional de Seguridad Vial 2011-2020</a:t>
            </a:r>
            <a:r>
              <a:rPr lang="es-MX" sz="250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 </a:t>
            </a:r>
            <a:r>
              <a:rPr lang="es-MX" sz="140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(XLI Conferencia de Gobernadores. Monterrey, Nuevo León; Mayo, 2011</a:t>
            </a:r>
            <a:r>
              <a:rPr lang="es-MX" sz="14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).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endParaRPr lang="es-MX" sz="2400" b="1" dirty="0" smtClean="0">
              <a:solidFill>
                <a:srgbClr val="C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  <a:defRPr/>
            </a:pPr>
            <a:endParaRPr lang="es-MX" sz="2400" b="1" dirty="0">
              <a:solidFill>
                <a:srgbClr val="C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Acuerdo 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0.2 Ord.-2011 del Consejo Nacional para la Prevención de Accidentes:</a:t>
            </a:r>
            <a:r>
              <a:rPr lang="es-MX" sz="240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las instituciones se comprometen a establecer medidas para prevenir accidentes de tránsito entre su personal.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5" name="Picture 8" descr="Propuesta 1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46" y="652534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5" y="652534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11 Rectángulo"/>
          <p:cNvSpPr/>
          <p:nvPr/>
        </p:nvSpPr>
        <p:spPr>
          <a:xfrm>
            <a:off x="311829" y="1677922"/>
            <a:ext cx="8520342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500" b="1" i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Declaración de México  para la Seguridad Vial</a:t>
            </a:r>
            <a:r>
              <a:rPr lang="es-MX" sz="2500" b="1" i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 La </a:t>
            </a:r>
            <a:r>
              <a:rPr lang="es-MX" sz="2500" b="1" i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ruta para salvar vidas en Iberoamérica y el Caribe</a:t>
            </a:r>
            <a:r>
              <a:rPr lang="es-MX" b="1" i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 </a:t>
            </a:r>
            <a:r>
              <a:rPr lang="es-MX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(</a:t>
            </a:r>
            <a:r>
              <a:rPr lang="es-MX" sz="140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Segundo Encuentro Iberoamericano </a:t>
            </a:r>
            <a:r>
              <a:rPr lang="es-MX" sz="1400" dirty="0">
                <a:solidFill>
                  <a:srgbClr val="000000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y del Caribe para la</a:t>
            </a:r>
            <a:r>
              <a:rPr lang="es-MX" sz="1400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Seguridad Vial.  Cd. de México, Mayo, 2011). </a:t>
            </a:r>
            <a:endParaRPr lang="es-MX" sz="1400" dirty="0" smtClean="0">
              <a:solidFill>
                <a:srgbClr val="1F497D">
                  <a:lumMod val="75000"/>
                </a:srgb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4625" lvl="1" indent="-174625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dirty="0">
              <a:solidFill>
                <a:srgbClr val="1F497D">
                  <a:lumMod val="75000"/>
                </a:srgb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Declaración 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 Mérida,  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de la XIII Cumbre de Jefes de Estado y de Gobierno del Mecanismo de Diálogo y Concertación de Tuxtla: </a:t>
            </a:r>
            <a:r>
              <a:rPr lang="es-MX" sz="2000" b="1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“Instruir a los Ministros de Transportes y de Salud de Mesoamérica a elaborar un Programa Mesoamericano de Seguridad Vial en 2012”. </a:t>
            </a:r>
          </a:p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dirty="0">
              <a:solidFill>
                <a:srgbClr val="C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400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El Sector Privado se suma a la Alianza México, con  más </a:t>
            </a:r>
            <a:r>
              <a:rPr lang="es-MX" sz="2400" b="1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de </a:t>
            </a:r>
            <a:r>
              <a:rPr lang="es-MX" sz="2400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35 </a:t>
            </a:r>
            <a:r>
              <a:rPr lang="es-MX" sz="2400" b="1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     </a:t>
            </a:r>
          </a:p>
          <a:p>
            <a:pPr lvl="0">
              <a:lnSpc>
                <a:spcPct val="150000"/>
              </a:lnSpc>
            </a:pPr>
            <a:r>
              <a:rPr lang="es-MX" sz="2400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es-MX" sz="2400" b="1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   empresas </a:t>
            </a:r>
            <a:r>
              <a:rPr lang="es-MX" sz="2400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líderes del país de todos los sectores</a:t>
            </a:r>
            <a:r>
              <a:rPr lang="es-MX" sz="2400" b="1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.</a:t>
            </a:r>
            <a:endParaRPr lang="es-MX" sz="200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0130" y="1052736"/>
            <a:ext cx="852034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s-MX" sz="2400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Abogacía</a:t>
            </a:r>
            <a:endParaRPr kumimoji="1" lang="es-MX" sz="2400" i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8" descr="Propuesta 1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46" y="652534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5" y="652534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19</a:t>
            </a:fld>
            <a:endParaRPr lang="es-MX" dirty="0"/>
          </a:p>
        </p:txBody>
      </p:sp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38" y="6453336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7665" y="1052736"/>
            <a:ext cx="6264696" cy="57626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/>
            <a:r>
              <a:rPr kumimoji="1" lang="es-ES" sz="2000" b="1" i="1" dirty="0" smtClean="0">
                <a:solidFill>
                  <a:schemeClr val="bg1"/>
                </a:solidFill>
                <a:latin typeface="Arial Black" pitchFamily="34" charset="0"/>
              </a:rPr>
              <a:t>Los accidentes viales </a:t>
            </a:r>
            <a:r>
              <a:rPr kumimoji="1" lang="es-ES" sz="2000" b="1" i="1" dirty="0">
                <a:solidFill>
                  <a:schemeClr val="bg1"/>
                </a:solidFill>
                <a:latin typeface="Arial Black" pitchFamily="34" charset="0"/>
              </a:rPr>
              <a:t>en México</a:t>
            </a:r>
            <a:r>
              <a:rPr kumimoji="1" lang="es-ES" i="1" dirty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kumimoji="1" lang="es-ES" sz="2000" i="1" dirty="0">
                <a:solidFill>
                  <a:schemeClr val="bg1"/>
                </a:solidFill>
                <a:latin typeface="Arial Black" pitchFamily="34" charset="0"/>
              </a:rPr>
              <a:t>2010</a:t>
            </a:r>
          </a:p>
          <a:p>
            <a:pPr algn="ctr"/>
            <a:endParaRPr kumimoji="1" lang="es-ES" i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4572000" y="1844824"/>
            <a:ext cx="4032448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MX" sz="2500" b="1" dirty="0">
                <a:solidFill>
                  <a:srgbClr val="FF0000"/>
                </a:solidFill>
                <a:latin typeface="Calibri" pitchFamily="34" charset="0"/>
              </a:rPr>
              <a:t>94% de los accidentes ocurren en zonas </a:t>
            </a:r>
            <a:r>
              <a:rPr lang="es-MX" sz="2500" b="1" dirty="0" smtClean="0">
                <a:solidFill>
                  <a:srgbClr val="FF0000"/>
                </a:solidFill>
                <a:latin typeface="Calibri" pitchFamily="34" charset="0"/>
              </a:rPr>
              <a:t>urbanas</a:t>
            </a:r>
          </a:p>
          <a:p>
            <a:pPr algn="just" eaLnBrk="1" hangingPunct="1"/>
            <a:r>
              <a:rPr lang="es-MX" sz="2500" dirty="0" smtClean="0">
                <a:solidFill>
                  <a:srgbClr val="000000"/>
                </a:solidFill>
                <a:latin typeface="Calibri" pitchFamily="34" charset="0"/>
              </a:rPr>
              <a:t> (6</a:t>
            </a:r>
            <a:r>
              <a:rPr lang="es-MX" sz="2500" dirty="0">
                <a:solidFill>
                  <a:srgbClr val="000000"/>
                </a:solidFill>
                <a:latin typeface="Calibri" pitchFamily="34" charset="0"/>
              </a:rPr>
              <a:t>% en </a:t>
            </a:r>
            <a:r>
              <a:rPr lang="es-MX" sz="2500" dirty="0" smtClean="0">
                <a:solidFill>
                  <a:srgbClr val="000000"/>
                </a:solidFill>
                <a:latin typeface="Calibri" pitchFamily="34" charset="0"/>
              </a:rPr>
              <a:t>carreteras)</a:t>
            </a:r>
            <a:endParaRPr lang="es-MX" sz="25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endParaRPr lang="es-MX" sz="25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r>
              <a:rPr lang="es-MX" sz="2500" b="1" dirty="0">
                <a:solidFill>
                  <a:srgbClr val="FF0000"/>
                </a:solidFill>
                <a:latin typeface="Calibri" pitchFamily="34" charset="0"/>
              </a:rPr>
              <a:t>61% de los muertos </a:t>
            </a:r>
            <a:r>
              <a:rPr lang="es-MX" sz="2500" b="1" i="1" dirty="0">
                <a:solidFill>
                  <a:srgbClr val="FF0000"/>
                </a:solidFill>
                <a:latin typeface="Calibri" pitchFamily="34" charset="0"/>
              </a:rPr>
              <a:t>in situ </a:t>
            </a:r>
            <a:r>
              <a:rPr lang="es-MX" sz="2500" b="1" dirty="0">
                <a:solidFill>
                  <a:srgbClr val="FF0000"/>
                </a:solidFill>
                <a:latin typeface="Calibri" pitchFamily="34" charset="0"/>
              </a:rPr>
              <a:t>ocurren en </a:t>
            </a:r>
            <a:r>
              <a:rPr lang="es-MX" sz="2500" b="1" dirty="0" smtClean="0">
                <a:solidFill>
                  <a:srgbClr val="FF0000"/>
                </a:solidFill>
                <a:latin typeface="Calibri" pitchFamily="34" charset="0"/>
              </a:rPr>
              <a:t>carreteras</a:t>
            </a:r>
          </a:p>
          <a:p>
            <a:pPr algn="just" eaLnBrk="1" hangingPunct="1"/>
            <a:r>
              <a:rPr lang="es-MX" sz="2500" dirty="0" smtClean="0">
                <a:solidFill>
                  <a:srgbClr val="000000"/>
                </a:solidFill>
                <a:latin typeface="Calibri" pitchFamily="34" charset="0"/>
              </a:rPr>
              <a:t>(39</a:t>
            </a:r>
            <a:r>
              <a:rPr lang="es-MX" sz="2500" dirty="0">
                <a:solidFill>
                  <a:srgbClr val="000000"/>
                </a:solidFill>
                <a:latin typeface="Calibri" pitchFamily="34" charset="0"/>
              </a:rPr>
              <a:t>% en zonas </a:t>
            </a:r>
            <a:r>
              <a:rPr lang="es-MX" sz="2500" dirty="0" smtClean="0">
                <a:solidFill>
                  <a:srgbClr val="000000"/>
                </a:solidFill>
                <a:latin typeface="Calibri" pitchFamily="34" charset="0"/>
              </a:rPr>
              <a:t>urbanas)</a:t>
            </a:r>
            <a:endParaRPr lang="es-MX" sz="25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endParaRPr lang="es-MX" sz="25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s-MX" sz="2500" b="1" dirty="0">
                <a:solidFill>
                  <a:srgbClr val="FF0000"/>
                </a:solidFill>
                <a:latin typeface="Calibri" pitchFamily="34" charset="0"/>
              </a:rPr>
              <a:t>36% </a:t>
            </a:r>
            <a:r>
              <a:rPr lang="es-MX" sz="2500" dirty="0" smtClean="0">
                <a:solidFill>
                  <a:srgbClr val="FF0000"/>
                </a:solidFill>
                <a:latin typeface="Calibri" pitchFamily="34" charset="0"/>
              </a:rPr>
              <a:t>usuarios </a:t>
            </a:r>
            <a:r>
              <a:rPr lang="es-MX" sz="2500" dirty="0">
                <a:solidFill>
                  <a:srgbClr val="FF0000"/>
                </a:solidFill>
                <a:latin typeface="Calibri" pitchFamily="34" charset="0"/>
              </a:rPr>
              <a:t>vulnerables </a:t>
            </a:r>
            <a:r>
              <a:rPr lang="es-MX" sz="2500" dirty="0">
                <a:solidFill>
                  <a:srgbClr val="000000"/>
                </a:solidFill>
                <a:latin typeface="Calibri" pitchFamily="34" charset="0"/>
              </a:rPr>
              <a:t>(peatones, ciclistas</a:t>
            </a:r>
            <a:r>
              <a:rPr lang="es-MX" sz="2500" dirty="0" smtClean="0">
                <a:solidFill>
                  <a:srgbClr val="000000"/>
                </a:solidFill>
                <a:latin typeface="Calibri" pitchFamily="34" charset="0"/>
              </a:rPr>
              <a:t>, motociclistas</a:t>
            </a:r>
            <a:r>
              <a:rPr lang="es-MX" sz="2500" dirty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8379"/>
            <a:ext cx="3382676" cy="43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806817" y="6383338"/>
            <a:ext cx="5473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sz="1100" b="1" dirty="0">
                <a:solidFill>
                  <a:srgbClr val="000000"/>
                </a:solidFill>
                <a:latin typeface="Calibri" pitchFamily="34" charset="0"/>
              </a:rPr>
              <a:t>Fuente. </a:t>
            </a:r>
            <a:r>
              <a:rPr lang="es-ES" sz="1100" dirty="0">
                <a:solidFill>
                  <a:srgbClr val="000000"/>
                </a:solidFill>
                <a:latin typeface="Calibri" pitchFamily="34" charset="0"/>
              </a:rPr>
              <a:t>Accidentes de tránsito en zonas urbanas y suburbanas. INEGI, 2009.</a:t>
            </a:r>
          </a:p>
          <a:p>
            <a:pPr eaLnBrk="1" hangingPunct="1"/>
            <a:r>
              <a:rPr lang="es-ES" sz="1100" dirty="0">
                <a:solidFill>
                  <a:srgbClr val="000000"/>
                </a:solidFill>
                <a:latin typeface="Calibri" pitchFamily="34" charset="0"/>
              </a:rPr>
              <a:t>              Policía Federal Preventiva, 2009.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5" y="6418957"/>
            <a:ext cx="1986169" cy="32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81CB7-9BDB-4B4D-9D2E-E621AA2BC89A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  <p:grpSp>
        <p:nvGrpSpPr>
          <p:cNvPr id="105475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05494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25 Título"/>
          <p:cNvSpPr txBox="1">
            <a:spLocks/>
          </p:cNvSpPr>
          <p:nvPr/>
        </p:nvSpPr>
        <p:spPr>
          <a:xfrm>
            <a:off x="3203848" y="3443659"/>
            <a:ext cx="2416894" cy="63341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_tradnl" sz="2400" b="1" dirty="0" smtClean="0">
                <a:solidFill>
                  <a:prstClr val="white">
                    <a:lumMod val="50000"/>
                  </a:prstClr>
                </a:solidFill>
                <a:latin typeface="Adobe Caslon Pro" pitchFamily="18" charset="0"/>
              </a:rPr>
              <a:t>Consejo Nacional para la </a:t>
            </a:r>
          </a:p>
          <a:p>
            <a:pPr fontAlgn="base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_tradnl" sz="2400" b="1" dirty="0" smtClean="0">
                <a:solidFill>
                  <a:prstClr val="white">
                    <a:lumMod val="50000"/>
                  </a:prstClr>
                </a:solidFill>
                <a:latin typeface="Adobe Caslon Pro" pitchFamily="18" charset="0"/>
              </a:rPr>
              <a:t>Prevención de Accidentes</a:t>
            </a:r>
            <a:endParaRPr lang="es-MX" sz="2400" b="1" dirty="0">
              <a:solidFill>
                <a:prstClr val="white">
                  <a:lumMod val="50000"/>
                </a:prstClr>
              </a:solidFill>
              <a:latin typeface="Adobe Caslon Pro" pitchFamily="18" charset="0"/>
            </a:endParaRPr>
          </a:p>
        </p:txBody>
      </p:sp>
      <p:sp>
        <p:nvSpPr>
          <p:cNvPr id="7" name="34 CuadroTexto"/>
          <p:cNvSpPr txBox="1">
            <a:spLocks noChangeArrowheads="1"/>
          </p:cNvSpPr>
          <p:nvPr/>
        </p:nvSpPr>
        <p:spPr bwMode="auto">
          <a:xfrm>
            <a:off x="2714625" y="5929313"/>
            <a:ext cx="3714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MX" b="1" dirty="0">
                <a:solidFill>
                  <a:prstClr val="black">
                    <a:lumMod val="50000"/>
                    <a:lumOff val="50000"/>
                  </a:prstClr>
                </a:solidFill>
                <a:latin typeface="Adobe Caslon Pro" pitchFamily="18" charset="0"/>
                <a:ea typeface="Microsoft YaHei" pitchFamily="34" charset="-122"/>
              </a:rPr>
              <a:t>32 </a:t>
            </a:r>
            <a:r>
              <a:rPr lang="es-MX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dobe Caslon Pro" pitchFamily="18" charset="0"/>
                <a:ea typeface="Microsoft YaHei" pitchFamily="34" charset="-122"/>
              </a:rPr>
              <a:t>COEPRAS</a:t>
            </a:r>
          </a:p>
          <a:p>
            <a:pPr algn="ctr"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MX" sz="11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dobe Caslon Pro" pitchFamily="18" charset="0"/>
                <a:ea typeface="Microsoft YaHei" pitchFamily="34" charset="-122"/>
              </a:rPr>
              <a:t>(Consejos Estatales para la Prevención de Accidentes)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Adobe Caslon Pro" pitchFamily="18" charset="0"/>
              <a:ea typeface="Microsoft YaHei" pitchFamily="34" charset="-122"/>
            </a:endParaRPr>
          </a:p>
        </p:txBody>
      </p:sp>
      <p:pic>
        <p:nvPicPr>
          <p:cNvPr id="105478" name="7 Imagen" descr="logoSCT_ho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0175"/>
            <a:ext cx="2214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9" name="35 Grupo"/>
          <p:cNvGrpSpPr>
            <a:grpSpLocks/>
          </p:cNvGrpSpPr>
          <p:nvPr/>
        </p:nvGrpSpPr>
        <p:grpSpPr bwMode="auto">
          <a:xfrm>
            <a:off x="6012160" y="3789040"/>
            <a:ext cx="2192337" cy="1143000"/>
            <a:chOff x="6762750" y="3429000"/>
            <a:chExt cx="2381250" cy="1281682"/>
          </a:xfrm>
        </p:grpSpPr>
        <p:pic>
          <p:nvPicPr>
            <p:cNvPr id="105492" name="10 Imagen" descr="logo-cn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4071942"/>
              <a:ext cx="1714512" cy="63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93" name="11 Imagen" descr="logo-segob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0" y="3429000"/>
              <a:ext cx="23812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480" name="12 Imagen" descr="logoSEGOB_ho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463675"/>
            <a:ext cx="20716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13 Imagen" descr="logoSTPS_hoz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70175"/>
            <a:ext cx="2214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14 Imagen" descr="Shcp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752"/>
            <a:ext cx="2289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15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052736"/>
            <a:ext cx="2714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16 Imagen" descr="head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r="13937"/>
          <a:stretch>
            <a:fillRect/>
          </a:stretch>
        </p:blipFill>
        <p:spPr bwMode="auto">
          <a:xfrm>
            <a:off x="1808163" y="4725144"/>
            <a:ext cx="16113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5" name="17 Imagen" descr="SE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783013"/>
            <a:ext cx="21431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6" name="18 Imagen" descr="issste2013-header_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r="10068"/>
          <a:stretch>
            <a:fillRect/>
          </a:stretch>
        </p:blipFill>
        <p:spPr bwMode="auto">
          <a:xfrm>
            <a:off x="3635896" y="5091113"/>
            <a:ext cx="16621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7" name="19 Imagen" descr="DIF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6" r="14644"/>
          <a:stretch>
            <a:fillRect/>
          </a:stretch>
        </p:blipFill>
        <p:spPr bwMode="auto">
          <a:xfrm>
            <a:off x="5867400" y="4768850"/>
            <a:ext cx="7826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88" name="45 Grupo"/>
          <p:cNvGrpSpPr>
            <a:grpSpLocks/>
          </p:cNvGrpSpPr>
          <p:nvPr/>
        </p:nvGrpSpPr>
        <p:grpSpPr bwMode="auto">
          <a:xfrm>
            <a:off x="3255168" y="2996952"/>
            <a:ext cx="2396951" cy="538825"/>
            <a:chOff x="3571868" y="2786058"/>
            <a:chExt cx="1928826" cy="455142"/>
          </a:xfrm>
        </p:grpSpPr>
        <p:pic>
          <p:nvPicPr>
            <p:cNvPr id="105490" name="Imagen 4" descr="stconapra-2013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20" b="7610"/>
            <a:stretch>
              <a:fillRect/>
            </a:stretch>
          </p:blipFill>
          <p:spPr bwMode="auto">
            <a:xfrm>
              <a:off x="3571868" y="3071810"/>
              <a:ext cx="1865367" cy="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91" name="Imagen 4" descr="stconapra-2013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04"/>
            <a:stretch>
              <a:fillRect/>
            </a:stretch>
          </p:blipFill>
          <p:spPr bwMode="auto">
            <a:xfrm>
              <a:off x="3571868" y="2786058"/>
              <a:ext cx="1928826" cy="30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489" name="Imagen 4" descr="stconapra-2013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34100"/>
            <a:ext cx="1285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1963762" y="980728"/>
            <a:ext cx="541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800" b="1" dirty="0">
                <a:solidFill>
                  <a:schemeClr val="tx2"/>
                </a:solidFill>
              </a:rPr>
              <a:t>Causas que Originan los Accidentes</a:t>
            </a:r>
            <a:endParaRPr lang="es-ES" sz="2800" b="1" dirty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32" y="1625600"/>
            <a:ext cx="76327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958975" y="1841500"/>
            <a:ext cx="55721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0000"/>
                </a:solidFill>
                <a:latin typeface="+mn-lt"/>
                <a:cs typeface="Arial" charset="0"/>
              </a:rPr>
              <a:t>72.5 %</a:t>
            </a:r>
            <a:endParaRPr lang="es-E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687763" y="4505325"/>
            <a:ext cx="55721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0000"/>
                </a:solidFill>
                <a:latin typeface="+mn-lt"/>
                <a:cs typeface="Arial" charset="0"/>
              </a:rPr>
              <a:t>15.4 %</a:t>
            </a:r>
            <a:endParaRPr lang="es-E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446713" y="5010150"/>
            <a:ext cx="4587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0000"/>
                </a:solidFill>
                <a:latin typeface="+mn-lt"/>
                <a:cs typeface="Arial" charset="0"/>
              </a:rPr>
              <a:t>4.1 %</a:t>
            </a:r>
            <a:endParaRPr lang="es-E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7194550" y="5154613"/>
            <a:ext cx="3095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0000"/>
                </a:solidFill>
                <a:latin typeface="+mn-lt"/>
                <a:cs typeface="Arial" charset="0"/>
              </a:rPr>
              <a:t>8 %</a:t>
            </a:r>
            <a:endParaRPr lang="es-E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8" name="Rectángulo redondeado 7"/>
          <p:cNvSpPr/>
          <p:nvPr/>
        </p:nvSpPr>
        <p:spPr>
          <a:xfrm>
            <a:off x="3203848" y="2276872"/>
            <a:ext cx="50292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charset="0"/>
                <a:ea typeface="ＭＳ Ｐゴシック" pitchFamily="-105" charset="-128"/>
                <a:cs typeface="Arial" charset="0"/>
              </a:rPr>
              <a:t>Se observa que el Conductor es la principal causa de siniestros en carretera.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pitchFamily="-105" charset="-128"/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248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381328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381328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8" y="5683337"/>
            <a:ext cx="2224142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339752" y="3068960"/>
            <a:ext cx="4824782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Algunas intervenciones</a:t>
            </a:r>
            <a:endParaRPr lang="es-MX" sz="3600" b="1" dirty="0">
              <a:solidFill>
                <a:schemeClr val="bg1"/>
              </a:solidFill>
            </a:endParaRPr>
          </a:p>
        </p:txBody>
      </p:sp>
      <p:pic>
        <p:nvPicPr>
          <p:cNvPr id="12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pic>
        <p:nvPicPr>
          <p:cNvPr id="14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8" y="5683337"/>
            <a:ext cx="2224142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ángulo 23"/>
          <p:cNvSpPr>
            <a:spLocks noChangeArrowheads="1"/>
          </p:cNvSpPr>
          <p:nvPr/>
        </p:nvSpPr>
        <p:spPr bwMode="auto">
          <a:xfrm>
            <a:off x="899591" y="1052736"/>
            <a:ext cx="7272809" cy="506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Vigilancia </a:t>
            </a:r>
            <a:r>
              <a:rPr lang="es-E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policial </a:t>
            </a:r>
            <a:r>
              <a:rPr lang="es-ES" sz="2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y Aplicación </a:t>
            </a:r>
            <a:r>
              <a:rPr lang="es-E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del </a:t>
            </a:r>
            <a:r>
              <a:rPr lang="es-ES" sz="2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alcoholímetro</a:t>
            </a:r>
            <a:endParaRPr lang="es-ES" sz="1200" dirty="0">
              <a:solidFill>
                <a:srgbClr val="31859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ea typeface="ＭＳ Ｐゴシック" charset="0"/>
              <a:cs typeface="Calibri" charset="0"/>
            </a:endParaRPr>
          </a:p>
        </p:txBody>
      </p:sp>
      <p:grpSp>
        <p:nvGrpSpPr>
          <p:cNvPr id="12" name="17 Grupo"/>
          <p:cNvGrpSpPr>
            <a:grpSpLocks noGrp="1"/>
          </p:cNvGrpSpPr>
          <p:nvPr/>
        </p:nvGrpSpPr>
        <p:grpSpPr bwMode="auto">
          <a:xfrm>
            <a:off x="899591" y="1628800"/>
            <a:ext cx="7200801" cy="4802289"/>
            <a:chOff x="1371804" y="1196198"/>
            <a:chExt cx="7306500" cy="3875876"/>
          </a:xfrm>
        </p:grpSpPr>
        <p:pic>
          <p:nvPicPr>
            <p:cNvPr id="14" name="Picture 4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" r="2881"/>
            <a:stretch>
              <a:fillRect/>
            </a:stretch>
          </p:blipFill>
          <p:spPr bwMode="auto">
            <a:xfrm>
              <a:off x="1398625" y="1196198"/>
              <a:ext cx="7279678" cy="3863667"/>
            </a:xfrm>
            <a:prstGeom prst="rect">
              <a:avLst/>
            </a:prstGeom>
            <a:noFill/>
            <a:ln w="53975">
              <a:solidFill>
                <a:srgbClr val="99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Imagen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804" y="3143248"/>
              <a:ext cx="2693424" cy="1928826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3" descr="C:\Documents and Settings\ttodirop\Escritorio\Nueva carpeta (2)\DSC0203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3115353"/>
              <a:ext cx="3024187" cy="1956721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8" y="3143248"/>
              <a:ext cx="2248916" cy="1928826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8" descr="Propuesta 1 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62" y="6597352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91" y="6597352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23</a:t>
            </a:fld>
            <a:endParaRPr lang="es-MX" dirty="0"/>
          </a:p>
        </p:txBody>
      </p:sp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sp>
        <p:nvSpPr>
          <p:cNvPr id="10" name="Rectángulo 18"/>
          <p:cNvSpPr>
            <a:spLocks noChangeArrowheads="1"/>
          </p:cNvSpPr>
          <p:nvPr/>
        </p:nvSpPr>
        <p:spPr bwMode="auto">
          <a:xfrm>
            <a:off x="5004048" y="1984537"/>
            <a:ext cx="3816424" cy="275152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Inspección vehicular sobre </a:t>
            </a:r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puntos de seguridad </a:t>
            </a: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de las unidades de transporte público de pasajeros y carga</a:t>
            </a:r>
          </a:p>
          <a:p>
            <a:pPr>
              <a:lnSpc>
                <a:spcPct val="120000"/>
              </a:lnSpc>
            </a:pP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          </a:t>
            </a:r>
            <a:endParaRPr lang="es-ES_tradnl" b="1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_tradnl" b="1" dirty="0">
                <a:solidFill>
                  <a:srgbClr val="000000"/>
                </a:solidFill>
                <a:latin typeface="Arial" pitchFamily="34" charset="0"/>
              </a:rPr>
              <a:t>Vehículos de transporte público </a:t>
            </a: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y de pasajeros con </a:t>
            </a: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limitadores de velocidad                                         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9552" y="4437112"/>
            <a:ext cx="4320481" cy="205620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Capacitación </a:t>
            </a:r>
            <a:r>
              <a:rPr lang="es-ES_tradnl" b="1" dirty="0">
                <a:solidFill>
                  <a:srgbClr val="000000"/>
                </a:solidFill>
                <a:latin typeface="Arial" pitchFamily="34" charset="0"/>
              </a:rPr>
              <a:t>a conductores de trasporte </a:t>
            </a: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público,                   </a:t>
            </a:r>
            <a:endParaRPr lang="es-ES_tradnl" b="1" dirty="0">
              <a:solidFill>
                <a:srgbClr val="000000"/>
              </a:solidFill>
              <a:latin typeface="Arial" pitchFamily="34" charset="0"/>
            </a:endParaRP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_tradnl" b="1" dirty="0">
                <a:solidFill>
                  <a:srgbClr val="000000"/>
                </a:solidFill>
                <a:latin typeface="Arial" pitchFamily="34" charset="0"/>
              </a:rPr>
              <a:t>Capacitación a conductores de </a:t>
            </a: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empresas.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</a:rPr>
              <a:t>Capacitación a servidores públicos.</a:t>
            </a:r>
            <a:endParaRPr lang="es-ES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81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23"/>
          <p:cNvSpPr>
            <a:spLocks noChangeArrowheads="1"/>
          </p:cNvSpPr>
          <p:nvPr/>
        </p:nvSpPr>
        <p:spPr bwMode="auto">
          <a:xfrm>
            <a:off x="539553" y="1052736"/>
            <a:ext cx="828092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Algunas intervenciones</a:t>
            </a:r>
            <a:endParaRPr lang="es-ES" sz="12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ea typeface="ＭＳ Ｐゴシック" charset="0"/>
              <a:cs typeface="Calibri" charset="0"/>
            </a:endParaRPr>
          </a:p>
          <a:p>
            <a:endParaRPr lang="es-ES" sz="1200" dirty="0">
              <a:solidFill>
                <a:srgbClr val="31859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ea typeface="ＭＳ Ｐゴシック" charset="0"/>
              <a:cs typeface="Calibri" charset="0"/>
            </a:endParaRPr>
          </a:p>
        </p:txBody>
      </p:sp>
      <p:pic>
        <p:nvPicPr>
          <p:cNvPr id="16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381328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381328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" descr="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13176"/>
            <a:ext cx="280789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sp>
        <p:nvSpPr>
          <p:cNvPr id="10" name="Rectángulo 17"/>
          <p:cNvSpPr txBox="1">
            <a:spLocks noChangeArrowheads="1"/>
          </p:cNvSpPr>
          <p:nvPr/>
        </p:nvSpPr>
        <p:spPr bwMode="auto">
          <a:xfrm>
            <a:off x="323528" y="1757246"/>
            <a:ext cx="5616624" cy="491211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Respetar la velocidad señalada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Respetar los señalamientos viales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Usar e</a:t>
            </a:r>
            <a:r>
              <a:rPr lang="es-ES" sz="2400" dirty="0" smtClean="0">
                <a:solidFill>
                  <a:srgbClr val="000000"/>
                </a:solidFill>
              </a:rPr>
              <a:t>l 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cinturón de seguridad (todos los ocupantes)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Utilizar el casco al movilizarse en motocicleta o bicicleta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Utilizar sistemas de retención infantil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Respetar al peatón                     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</a:rPr>
              <a:t>Evitar uso de distractores al conducir</a:t>
            </a:r>
            <a:endParaRPr lang="es-E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endParaRPr lang="es-E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S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015456" cy="18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23"/>
          <p:cNvSpPr>
            <a:spLocks noChangeArrowheads="1"/>
          </p:cNvSpPr>
          <p:nvPr/>
        </p:nvSpPr>
        <p:spPr bwMode="auto">
          <a:xfrm>
            <a:off x="251520" y="1052736"/>
            <a:ext cx="8568953" cy="506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Algunas conductas personales</a:t>
            </a:r>
            <a:endParaRPr lang="es-ES" sz="1200" dirty="0">
              <a:solidFill>
                <a:srgbClr val="31859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ea typeface="ＭＳ Ｐゴシック" charset="0"/>
              <a:cs typeface="Calibri" charset="0"/>
            </a:endParaRPr>
          </a:p>
        </p:txBody>
      </p:sp>
      <p:sp>
        <p:nvSpPr>
          <p:cNvPr id="15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7216" y="6356350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24</a:t>
            </a:fld>
            <a:endParaRPr lang="es-MX" dirty="0"/>
          </a:p>
        </p:txBody>
      </p:sp>
      <p:pic>
        <p:nvPicPr>
          <p:cNvPr id="16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70" y="6381328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9" y="6381328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25</a:t>
            </a:fld>
            <a:endParaRPr lang="es-MX" dirty="0"/>
          </a:p>
        </p:txBody>
      </p:sp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ángulo 23"/>
          <p:cNvSpPr>
            <a:spLocks noChangeArrowheads="1"/>
          </p:cNvSpPr>
          <p:nvPr/>
        </p:nvSpPr>
        <p:spPr bwMode="auto">
          <a:xfrm>
            <a:off x="539551" y="1774217"/>
            <a:ext cx="842493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s-ES" sz="2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Mejorar el señalamiento horizontal y </a:t>
            </a: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vertical </a:t>
            </a:r>
            <a:r>
              <a:rPr lang="es-E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rPr>
              <a:t>(pintar, </a:t>
            </a:r>
            <a:r>
              <a:rPr lang="es-E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rPr>
              <a:t>mantener </a:t>
            </a:r>
            <a:r>
              <a:rPr lang="es-E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rPr>
              <a:t>y </a:t>
            </a:r>
            <a:r>
              <a:rPr lang="es-E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rPr>
              <a:t>remover)</a:t>
            </a:r>
            <a:endParaRPr lang="es-ES" sz="2400" dirty="0">
              <a:solidFill>
                <a:srgbClr val="000000"/>
              </a:solidFill>
              <a:latin typeface="Helvetica" charset="0"/>
              <a:ea typeface="ＭＳ Ｐゴシック" charset="0"/>
              <a:cs typeface="Calibri" charset="0"/>
            </a:endParaRP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s-ES" sz="2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Colocar reductores de velocidad</a:t>
            </a: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Carpetas asfáltica en </a:t>
            </a:r>
            <a:r>
              <a:rPr lang="es-ES" sz="2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buenas </a:t>
            </a: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condiciones (Repavimentar lo necesario) </a:t>
            </a:r>
            <a:endParaRPr lang="es-ES" sz="2400" dirty="0">
              <a:solidFill>
                <a:srgbClr val="000000"/>
              </a:solidFill>
              <a:latin typeface="Helvetica" charset="0"/>
              <a:ea typeface="ＭＳ Ｐゴシック" charset="0"/>
              <a:cs typeface="Calibri" charset="0"/>
            </a:endParaRP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Colocar Infraestructura </a:t>
            </a:r>
            <a:r>
              <a:rPr lang="es-ES" sz="2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para usuarios </a:t>
            </a: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vulnerables</a:t>
            </a: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Reordenamiento del comercio informal</a:t>
            </a: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s-ES" sz="2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Calibri" charset="0"/>
              </a:rPr>
              <a:t>Implementar sistema multa-Radar</a:t>
            </a:r>
            <a:endParaRPr lang="es-ES" sz="2400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</a:endParaRPr>
          </a:p>
        </p:txBody>
      </p:sp>
      <p:pic>
        <p:nvPicPr>
          <p:cNvPr id="17" name="Imagen 5" descr="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84868"/>
            <a:ext cx="2664296" cy="152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23"/>
          <p:cNvSpPr>
            <a:spLocks noChangeArrowheads="1"/>
          </p:cNvSpPr>
          <p:nvPr/>
        </p:nvSpPr>
        <p:spPr bwMode="auto">
          <a:xfrm>
            <a:off x="539552" y="1052736"/>
            <a:ext cx="8424935" cy="506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ＭＳ Ｐゴシック" charset="0"/>
                <a:cs typeface="Calibri" charset="0"/>
              </a:rPr>
              <a:t>Algunas intervenciones</a:t>
            </a:r>
            <a:endParaRPr lang="es-ES" sz="1200" dirty="0">
              <a:solidFill>
                <a:srgbClr val="31859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ea typeface="ＭＳ Ｐゴシック" charset="0"/>
              <a:cs typeface="Calibri" charset="0"/>
            </a:endParaRPr>
          </a:p>
        </p:txBody>
      </p:sp>
      <p:sp>
        <p:nvSpPr>
          <p:cNvPr id="19" name="8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25</a:t>
            </a:fld>
            <a:endParaRPr lang="es-MX" dirty="0"/>
          </a:p>
        </p:txBody>
      </p:sp>
      <p:pic>
        <p:nvPicPr>
          <p:cNvPr id="20" name="Picture 8" descr="Propuesta 1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381328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381328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Imagen 6" descr="Captura de pantalla 2013-03-09 a la(s) 20.48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760"/>
            <a:ext cx="22764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"/>
          <p:cNvSpPr txBox="1">
            <a:spLocks noChangeArrowheads="1"/>
          </p:cNvSpPr>
          <p:nvPr/>
        </p:nvSpPr>
        <p:spPr bwMode="auto">
          <a:xfrm>
            <a:off x="251520" y="980728"/>
            <a:ext cx="8511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chemeClr val="tx2"/>
                </a:solidFill>
              </a:rPr>
              <a:t>Gráfica 1.Mortalidad por accidentes </a:t>
            </a:r>
            <a:r>
              <a:rPr lang="es-MX" sz="2000" b="1" dirty="0" smtClean="0">
                <a:solidFill>
                  <a:schemeClr val="tx2"/>
                </a:solidFill>
              </a:rPr>
              <a:t>de tránsito </a:t>
            </a:r>
            <a:r>
              <a:rPr lang="es-MX" sz="2000" b="1" dirty="0">
                <a:solidFill>
                  <a:schemeClr val="tx2"/>
                </a:solidFill>
              </a:rPr>
              <a:t>en México. (2000-2011)</a:t>
            </a:r>
          </a:p>
        </p:txBody>
      </p:sp>
      <p:graphicFrame>
        <p:nvGraphicFramePr>
          <p:cNvPr id="2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69575"/>
              </p:ext>
            </p:extLst>
          </p:nvPr>
        </p:nvGraphicFramePr>
        <p:xfrm>
          <a:off x="1676400" y="1268760"/>
          <a:ext cx="7467600" cy="522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5"/>
          <p:cNvSpPr/>
          <p:nvPr/>
        </p:nvSpPr>
        <p:spPr>
          <a:xfrm>
            <a:off x="7162800" y="1421160"/>
            <a:ext cx="1600200" cy="4557713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2" name="TextBox 8"/>
          <p:cNvSpPr txBox="1"/>
          <p:nvPr/>
        </p:nvSpPr>
        <p:spPr>
          <a:xfrm>
            <a:off x="7391400" y="3173760"/>
            <a:ext cx="1218990" cy="919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IMESEVI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2008/2011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-0.9</a:t>
            </a:r>
          </a:p>
        </p:txBody>
      </p:sp>
      <p:sp>
        <p:nvSpPr>
          <p:cNvPr id="23" name="CuadroTexto 7"/>
          <p:cNvSpPr txBox="1">
            <a:spLocks noChangeArrowheads="1"/>
          </p:cNvSpPr>
          <p:nvPr/>
        </p:nvSpPr>
        <p:spPr bwMode="auto">
          <a:xfrm>
            <a:off x="0" y="6374160"/>
            <a:ext cx="326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sz="1000"/>
              <a:t>Fuente: Elaboración propia con datos de INEGI (2000-2011)</a:t>
            </a:r>
            <a:endParaRPr lang="es-MX" sz="1000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63197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26</a:t>
            </a:fld>
            <a:endParaRPr lang="es-MX" dirty="0"/>
          </a:p>
        </p:txBody>
      </p:sp>
      <p:sp>
        <p:nvSpPr>
          <p:cNvPr id="12" name="8 Marcador de número de diapositiva"/>
          <p:cNvSpPr txBox="1">
            <a:spLocks/>
          </p:cNvSpPr>
          <p:nvPr/>
        </p:nvSpPr>
        <p:spPr>
          <a:xfrm>
            <a:off x="6553200" y="61631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52534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52534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7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Imagen 6" descr="Captura de pantalla 2013-03-09 a la(s) 20.49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044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"/>
          <p:cNvSpPr txBox="1">
            <a:spLocks noChangeArrowheads="1"/>
          </p:cNvSpPr>
          <p:nvPr/>
        </p:nvSpPr>
        <p:spPr bwMode="auto">
          <a:xfrm>
            <a:off x="107504" y="908720"/>
            <a:ext cx="8604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chemeClr val="tx2"/>
                </a:solidFill>
              </a:rPr>
              <a:t>Gráfica 2. Mortalidad por accidentes de tránsito </a:t>
            </a:r>
            <a:r>
              <a:rPr lang="es-MX" sz="2000" b="1" dirty="0" smtClean="0">
                <a:solidFill>
                  <a:schemeClr val="tx2"/>
                </a:solidFill>
              </a:rPr>
              <a:t>en jóvenes </a:t>
            </a:r>
            <a:r>
              <a:rPr lang="es-MX" sz="2000" b="1" dirty="0">
                <a:solidFill>
                  <a:schemeClr val="tx2"/>
                </a:solidFill>
              </a:rPr>
              <a:t>entre 15 a 29 años </a:t>
            </a:r>
            <a:r>
              <a:rPr lang="es-MX" sz="2000" b="1" dirty="0" smtClean="0">
                <a:solidFill>
                  <a:schemeClr val="tx2"/>
                </a:solidFill>
              </a:rPr>
              <a:t>México</a:t>
            </a:r>
            <a:r>
              <a:rPr lang="es-MX" sz="2000" b="1" dirty="0">
                <a:solidFill>
                  <a:schemeClr val="tx2"/>
                </a:solidFill>
              </a:rPr>
              <a:t>. (2000-2011)</a:t>
            </a:r>
          </a:p>
        </p:txBody>
      </p:sp>
      <p:graphicFrame>
        <p:nvGraphicFramePr>
          <p:cNvPr id="1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60534"/>
              </p:ext>
            </p:extLst>
          </p:nvPr>
        </p:nvGraphicFramePr>
        <p:xfrm>
          <a:off x="1142999" y="1196752"/>
          <a:ext cx="7892839" cy="52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8"/>
          <p:cNvSpPr/>
          <p:nvPr/>
        </p:nvSpPr>
        <p:spPr>
          <a:xfrm>
            <a:off x="6858000" y="1557338"/>
            <a:ext cx="1752600" cy="431006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" name="TextBox 19"/>
          <p:cNvSpPr txBox="1"/>
          <p:nvPr/>
        </p:nvSpPr>
        <p:spPr>
          <a:xfrm>
            <a:off x="7086600" y="3124200"/>
            <a:ext cx="1255625" cy="8892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IMESEVI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2008/2011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 smtClean="0">
                <a:ln w="50800"/>
                <a:solidFill>
                  <a:srgbClr val="FF0000"/>
                </a:solidFill>
              </a:rPr>
              <a:t>0.3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CuadroTexto 7"/>
          <p:cNvSpPr txBox="1">
            <a:spLocks noChangeArrowheads="1"/>
          </p:cNvSpPr>
          <p:nvPr/>
        </p:nvSpPr>
        <p:spPr bwMode="auto">
          <a:xfrm>
            <a:off x="0" y="6400800"/>
            <a:ext cx="326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sz="1000"/>
              <a:t>Fuente: Elaboración propia con datos de INEGI (2000-2011)</a:t>
            </a:r>
            <a:endParaRPr lang="es-MX" sz="1000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27</a:t>
            </a:fld>
            <a:endParaRPr lang="es-MX" dirty="0"/>
          </a:p>
        </p:txBody>
      </p:sp>
      <p:sp>
        <p:nvSpPr>
          <p:cNvPr id="13" name="8 Marcador de número de diapositiva"/>
          <p:cNvSpPr txBox="1">
            <a:spLocks/>
          </p:cNvSpPr>
          <p:nvPr/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27</a:t>
            </a:fld>
            <a:endParaRPr lang="es-MX" dirty="0"/>
          </a:p>
        </p:txBody>
      </p:sp>
      <p:pic>
        <p:nvPicPr>
          <p:cNvPr id="18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47831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47831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4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79512" y="940658"/>
            <a:ext cx="7745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chemeClr val="tx2"/>
                </a:solidFill>
              </a:rPr>
              <a:t>Gráfica 3. Accidente de </a:t>
            </a:r>
            <a:r>
              <a:rPr lang="es-MX" sz="2000" b="1" dirty="0" smtClean="0">
                <a:solidFill>
                  <a:schemeClr val="tx2"/>
                </a:solidFill>
              </a:rPr>
              <a:t>tránsito. </a:t>
            </a:r>
            <a:r>
              <a:rPr lang="es-MX" sz="2000" b="1" dirty="0">
                <a:solidFill>
                  <a:schemeClr val="tx2"/>
                </a:solidFill>
              </a:rPr>
              <a:t>(2000-2011)</a:t>
            </a:r>
          </a:p>
        </p:txBody>
      </p:sp>
      <p:graphicFrame>
        <p:nvGraphicFramePr>
          <p:cNvPr id="6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725266"/>
              </p:ext>
            </p:extLst>
          </p:nvPr>
        </p:nvGraphicFramePr>
        <p:xfrm>
          <a:off x="1" y="1196753"/>
          <a:ext cx="9135462" cy="535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5"/>
          <p:cNvSpPr/>
          <p:nvPr/>
        </p:nvSpPr>
        <p:spPr>
          <a:xfrm>
            <a:off x="7086600" y="1341438"/>
            <a:ext cx="1676400" cy="475456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" name="TextBox 19"/>
          <p:cNvSpPr txBox="1"/>
          <p:nvPr/>
        </p:nvSpPr>
        <p:spPr>
          <a:xfrm>
            <a:off x="7239000" y="3276600"/>
            <a:ext cx="1619436" cy="9745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IMESEVI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2008/2011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-17.6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Imagen 5" descr="Captura de pantalla 2013-03-09 a la(s) 20.49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0" y="6611938"/>
            <a:ext cx="3262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sz="1000"/>
              <a:t>Fuente: Elaboración propia con datos de INEGI (2000-2011)</a:t>
            </a:r>
            <a:endParaRPr lang="es-MX" sz="1000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28</a:t>
            </a:fld>
            <a:endParaRPr lang="es-MX" dirty="0"/>
          </a:p>
        </p:txBody>
      </p:sp>
      <p:sp>
        <p:nvSpPr>
          <p:cNvPr id="12" name="8 Marcador de número de diapositiva"/>
          <p:cNvSpPr txBox="1">
            <a:spLocks/>
          </p:cNvSpPr>
          <p:nvPr/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28</a:t>
            </a:fld>
            <a:endParaRPr lang="es-MX" dirty="0"/>
          </a:p>
        </p:txBody>
      </p:sp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545237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545237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Imagen 6" descr="Captura de pantalla 2013-03-09 a la(s) 20.49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17526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127000" y="908720"/>
            <a:ext cx="855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chemeClr val="tx2"/>
                </a:solidFill>
              </a:rPr>
              <a:t>Gráfica 4. Heridos por </a:t>
            </a:r>
            <a:r>
              <a:rPr lang="es-MX" sz="2000" b="1" dirty="0" smtClean="0">
                <a:solidFill>
                  <a:schemeClr val="tx2"/>
                </a:solidFill>
              </a:rPr>
              <a:t>accidentes de </a:t>
            </a:r>
            <a:r>
              <a:rPr lang="es-MX" sz="2000" b="1" dirty="0">
                <a:solidFill>
                  <a:schemeClr val="tx2"/>
                </a:solidFill>
              </a:rPr>
              <a:t>tránsito en México. (2000-2011)</a:t>
            </a:r>
          </a:p>
        </p:txBody>
      </p:sp>
      <p:graphicFrame>
        <p:nvGraphicFramePr>
          <p:cNvPr id="7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225183"/>
              </p:ext>
            </p:extLst>
          </p:nvPr>
        </p:nvGraphicFramePr>
        <p:xfrm>
          <a:off x="0" y="1196752"/>
          <a:ext cx="9136792" cy="523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6"/>
          <p:cNvSpPr/>
          <p:nvPr/>
        </p:nvSpPr>
        <p:spPr>
          <a:xfrm>
            <a:off x="6781800" y="1341438"/>
            <a:ext cx="1905000" cy="464026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6934200" y="3124200"/>
            <a:ext cx="1498595" cy="1219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IMESEVI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2008/2011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-11.2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CuadroTexto 7"/>
          <p:cNvSpPr txBox="1">
            <a:spLocks noChangeArrowheads="1"/>
          </p:cNvSpPr>
          <p:nvPr/>
        </p:nvSpPr>
        <p:spPr bwMode="auto">
          <a:xfrm>
            <a:off x="0" y="6400800"/>
            <a:ext cx="326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sz="1000"/>
              <a:t>Fuente: Elaboración propia con datos de INEGI (2000-2011)</a:t>
            </a:r>
            <a:endParaRPr lang="es-MX" sz="1000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29</a:t>
            </a:fld>
            <a:endParaRPr lang="es-MX" dirty="0"/>
          </a:p>
        </p:txBody>
      </p:sp>
      <p:sp>
        <p:nvSpPr>
          <p:cNvPr id="12" name="8 Marcador de número de diapositiva"/>
          <p:cNvSpPr txBox="1">
            <a:spLocks/>
          </p:cNvSpPr>
          <p:nvPr/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478314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478314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06502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499" name="Title 1"/>
          <p:cNvSpPr txBox="1">
            <a:spLocks/>
          </p:cNvSpPr>
          <p:nvPr/>
        </p:nvSpPr>
        <p:spPr bwMode="auto">
          <a:xfrm>
            <a:off x="739775" y="3068761"/>
            <a:ext cx="7720013" cy="15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 smtClean="0">
                <a:solidFill>
                  <a:srgbClr val="00B050"/>
                </a:solidFill>
                <a:latin typeface="+mj-lt"/>
                <a:ea typeface="MS PGothic" pitchFamily="34" charset="-128"/>
              </a:rPr>
              <a:t>Los accidentes de tránsito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 smtClean="0">
                <a:solidFill>
                  <a:srgbClr val="00B050"/>
                </a:solidFill>
                <a:latin typeface="+mj-lt"/>
                <a:ea typeface="MS PGothic" pitchFamily="34" charset="-128"/>
              </a:rPr>
              <a:t>en otros países y en México</a:t>
            </a:r>
          </a:p>
        </p:txBody>
      </p:sp>
      <p:pic>
        <p:nvPicPr>
          <p:cNvPr id="106500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61063"/>
            <a:ext cx="13287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900738"/>
            <a:ext cx="31099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8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Imagen 6" descr="Captura de pantalla 2013-03-09 a la(s) 20.5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0653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119732" y="1003375"/>
            <a:ext cx="84908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chemeClr val="tx2"/>
                </a:solidFill>
              </a:rPr>
              <a:t>Gráfica 5. Mortalidad por Accidentes de Tránsito en menores de 15 años. (2000-2011</a:t>
            </a:r>
            <a:r>
              <a:rPr lang="es-MX" sz="2400" b="1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7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192073"/>
              </p:ext>
            </p:extLst>
          </p:nvPr>
        </p:nvGraphicFramePr>
        <p:xfrm>
          <a:off x="59632" y="1231418"/>
          <a:ext cx="8904856" cy="522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0" y="1371600"/>
            <a:ext cx="1752600" cy="455930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7162800" y="3505200"/>
            <a:ext cx="1267963" cy="9788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IMESEVI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2008/2011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-20.3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CuadroTexto 7"/>
          <p:cNvSpPr txBox="1">
            <a:spLocks noChangeArrowheads="1"/>
          </p:cNvSpPr>
          <p:nvPr/>
        </p:nvSpPr>
        <p:spPr bwMode="auto">
          <a:xfrm>
            <a:off x="0" y="6400800"/>
            <a:ext cx="326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sz="1000"/>
              <a:t>Fuente: Elaboración propia con datos de INEGI (2000-2011)</a:t>
            </a:r>
            <a:endParaRPr lang="es-MX" sz="1000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30</a:t>
            </a:fld>
            <a:endParaRPr lang="es-MX" dirty="0"/>
          </a:p>
        </p:txBody>
      </p:sp>
      <p:sp>
        <p:nvSpPr>
          <p:cNvPr id="12" name="8 Marcador de número de diapositiva"/>
          <p:cNvSpPr txBox="1">
            <a:spLocks/>
          </p:cNvSpPr>
          <p:nvPr/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  <p:pic>
        <p:nvPicPr>
          <p:cNvPr id="13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545237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545237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Imagen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592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0" y="98107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17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1052736"/>
            <a:ext cx="7848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 smtClean="0">
                <a:solidFill>
                  <a:srgbClr val="00B050"/>
                </a:solidFill>
                <a:ea typeface="MS PGothic" pitchFamily="34" charset="-128"/>
                <a:cs typeface="Arial" pitchFamily="34" charset="0"/>
              </a:rPr>
              <a:t>Grupo emergente</a:t>
            </a:r>
          </a:p>
        </p:txBody>
      </p:sp>
      <p:sp>
        <p:nvSpPr>
          <p:cNvPr id="12" name="10 Marcador de contenido"/>
          <p:cNvSpPr txBox="1">
            <a:spLocks/>
          </p:cNvSpPr>
          <p:nvPr/>
        </p:nvSpPr>
        <p:spPr bwMode="auto">
          <a:xfrm>
            <a:off x="182563" y="1844824"/>
            <a:ext cx="885825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1200150" indent="-742950"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1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MX" sz="3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78.6% más muertos en motocicleta que en 2006.</a:t>
            </a:r>
          </a:p>
          <a:p>
            <a:pPr lvl="1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MX" sz="3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1.7% mas atropellamientos que en 2010.</a:t>
            </a:r>
          </a:p>
          <a:p>
            <a:pPr lvl="1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MX" sz="3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7,500 accidentes en bicicleta cada año.</a:t>
            </a:r>
          </a:p>
        </p:txBody>
      </p:sp>
      <p:pic>
        <p:nvPicPr>
          <p:cNvPr id="1351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uadroTexto 1"/>
          <p:cNvSpPr txBox="1"/>
          <p:nvPr/>
        </p:nvSpPr>
        <p:spPr>
          <a:xfrm>
            <a:off x="755576" y="3193812"/>
            <a:ext cx="7776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  <a:latin typeface="Calibri" pitchFamily="34" charset="0"/>
              </a:rPr>
              <a:t>La Seguridad Vial en el Plan Nacional de Desarrollo</a:t>
            </a:r>
            <a:endParaRPr lang="es-MX" sz="2800" dirty="0" smtClean="0"/>
          </a:p>
        </p:txBody>
      </p:sp>
      <p:pic>
        <p:nvPicPr>
          <p:cNvPr id="7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pic>
        <p:nvPicPr>
          <p:cNvPr id="8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8" y="5683337"/>
            <a:ext cx="2224142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15542"/>
            <a:ext cx="1998926" cy="837794"/>
          </a:xfrm>
          <a:prstGeom prst="rect">
            <a:avLst/>
          </a:prstGeom>
        </p:spPr>
      </p:pic>
      <p:pic>
        <p:nvPicPr>
          <p:cNvPr id="10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8" y="5683337"/>
            <a:ext cx="2224142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8788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22388"/>
            <a:ext cx="892899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0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9815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750" y="2235200"/>
            <a:ext cx="8064500" cy="2201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1.3.1.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Aplicar, evaluar y dar seguimiento al Programa Nacional para la Prevención Social de la Violencia y la Delincuencia.</a:t>
            </a:r>
          </a:p>
          <a:p>
            <a:pPr algn="just">
              <a:defRPr/>
            </a:pPr>
            <a:endParaRPr lang="es-MX" b="1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1.5.2</a:t>
            </a:r>
            <a:r>
              <a:rPr lang="es-MX" b="1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Hacer frente a la violencia contra los niños, niñas y adolescentes en todas sus formas, sobre la base de una coordinación eficiente que asegure la participación de todos los sectores responsables de su prevención, atención, monitoreo y evaluación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MX" sz="2000" b="1" kern="0" dirty="0">
              <a:solidFill>
                <a:srgbClr val="FFFFFF"/>
              </a:solidFill>
              <a:latin typeface="Trajan Pro"/>
              <a:ea typeface="Microsoft YaHei" pitchFamily="34" charset="-122"/>
            </a:endParaRPr>
          </a:p>
        </p:txBody>
      </p:sp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539750" y="1125538"/>
            <a:ext cx="8064500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1. Un México en Paz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5150" y="530225"/>
            <a:ext cx="3575050" cy="37782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Las cinco metas nacionales</a:t>
            </a:r>
          </a:p>
        </p:txBody>
      </p:sp>
      <p:pic>
        <p:nvPicPr>
          <p:cNvPr id="1198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20839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611188" y="1196975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2. Un México Incluyente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188" y="549275"/>
            <a:ext cx="3575050" cy="37782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Las cinco metas nacionales</a:t>
            </a: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611188" y="2222500"/>
            <a:ext cx="7848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2.3.2.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Hacer de las acciones de protección, promoción y prevención un eje prioritario para el mejoramiento de la salud.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2.5.1.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Transitar hacia un Modelo de Desarrollo Urbano Sustentable e Inteligente que procure vivienda digna para los mexicanos.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•	Fomentar una movilidad urbana sustentable con apoyo de proyectos de transporte público y masivo, y que promueva el uso de transporte no motorizado.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1208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21863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611188" y="1196975"/>
            <a:ext cx="77771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3. Un México con Educación de Calidad</a:t>
            </a:r>
          </a:p>
          <a:p>
            <a:pPr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188" y="549275"/>
            <a:ext cx="3575050" cy="37782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Las cinco metas nacionales</a:t>
            </a: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684213" y="2066925"/>
            <a:ext cx="77755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3.1.3.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Garantizar que los planes y programas de estudio sean pertinentes y contribuyan a que los estudiantes puedan avanzar exitosamente en su trayectoria educativa, al tiempo que desarrollen aprendizajes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•	Definir estándares curriculares que describan con claridad lo que deben aprender los alumnos del Sistema Educativo, y que tomen en cuenta las diversas realidades del entorno escolar…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1218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2288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323850" y="112553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4. México Próspero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850" y="549275"/>
            <a:ext cx="3575050" cy="37782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Las cinco metas nacionales</a:t>
            </a: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323850" y="1557338"/>
            <a:ext cx="84248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4.9.1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. Modernizar, ampliar y conservar la infraestructura de los diferentes modos de transporte, así como mejorar su conectividad bajo criterios estratégicos y de eficiencia.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Garantizar una mayor seguridad en las vías de comunicación, a través de mejores condiciones físicas de la red y sistemas inteligentes de transporte.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Mejorar la movilidad de las ciudades mediante sistemas de transporte urbano masivo, congruentes con el desarrollo urbano sustentable, aprovechando las tecnologías para optimizar el desplazamiento de las personas.</a:t>
            </a:r>
          </a:p>
          <a:p>
            <a:pPr algn="just">
              <a:buFont typeface="Times New Roman" pitchFamily="18" charset="0"/>
              <a:buNone/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Fomentar el uso del transporte público masivo mediante medidas complementarias de transporte peatonal, de utilización de bicicletas y racionalización del uso del automóvil.</a:t>
            </a:r>
          </a:p>
        </p:txBody>
      </p:sp>
      <p:pic>
        <p:nvPicPr>
          <p:cNvPr id="1228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23911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2286000" y="11350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kern="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rPr>
              <a:t>iv</a:t>
            </a:r>
            <a:r>
              <a:rPr lang="es-MX" sz="2400" b="1" i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 México Próspero</a:t>
            </a:r>
          </a:p>
        </p:txBody>
      </p: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539750" y="1966913"/>
            <a:ext cx="8353425" cy="3694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Infraestructura de transporte y logística </a:t>
            </a: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…contar con una infraestructura que facilite el flujo de productos, servicios y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el</a:t>
            </a:r>
            <a:r>
              <a:rPr lang="es-MX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tránsito de personas de una manera ágil, eficiente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y a un bajo costo.  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La red carretera del país suma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374,262 km.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De ellos, 49,169 km conforman la red federal (8,459 km autopistas de cuota y 40,710 km constituyen la red federal libre de peaje). 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Las redes troncal e </a:t>
            </a:r>
            <a:r>
              <a:rPr lang="es-MX" kern="0" dirty="0" err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intertroncal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de 24,308 km, conectan el 70% de las poblaciones del país. 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Dentro de los principales retos que enfrenta el sector transporte se encuentra el de elevar la seguridad vial…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850" y="476250"/>
            <a:ext cx="3575050" cy="37782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Las cinco metas nacionales</a:t>
            </a:r>
          </a:p>
        </p:txBody>
      </p:sp>
      <p:pic>
        <p:nvPicPr>
          <p:cNvPr id="1239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24935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395288" y="1196975"/>
            <a:ext cx="84248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i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5. Un México con Responsabilidad Global 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Reafirmando nuestro compromiso con el libre comercio, la movilidad de capitales, la integración productiva,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 movilidad segura de las personas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… </a:t>
            </a:r>
          </a:p>
          <a:p>
            <a:pPr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288" y="549275"/>
            <a:ext cx="3575050" cy="37782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Las cinco metas nacionales</a:t>
            </a: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395288" y="3044825"/>
            <a:ext cx="8424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5.1.2.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Consolidar la posición de México como un actor regional relevante, mediante la profundización de los procesos de integración en marcha y la ampliación del diálogo y la cooperación con los países de América Latina y el Caribe.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defRPr/>
            </a:pP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Estrategia 5.1.6. 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Consolidar el papel de México como un actor responsable, activo y comprometido en el ámbito multilateral, impulsando de manera prioritaria temas estratégicos de beneficio global y compatibles con el interés nacional.</a:t>
            </a:r>
          </a:p>
        </p:txBody>
      </p:sp>
      <p:pic>
        <p:nvPicPr>
          <p:cNvPr id="1249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03EB-21A1-4293-9190-F9CEEBEA91B4}" type="slidenum">
              <a:rPr lang="es-MX"/>
              <a:pPr>
                <a:defRPr/>
              </a:pPr>
              <a:t>4</a:t>
            </a:fld>
            <a:endParaRPr lang="es-MX" dirty="0"/>
          </a:p>
        </p:txBody>
      </p:sp>
      <p:grpSp>
        <p:nvGrpSpPr>
          <p:cNvPr id="10752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07529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524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333500"/>
            <a:ext cx="1327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Imagen 25" descr="Captura de pantalla 2013-03-09 a la(s) 18.07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2088"/>
            <a:ext cx="71628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0 CuadroTexto"/>
          <p:cNvSpPr txBox="1">
            <a:spLocks noChangeArrowheads="1"/>
          </p:cNvSpPr>
          <p:nvPr/>
        </p:nvSpPr>
        <p:spPr bwMode="auto">
          <a:xfrm>
            <a:off x="220464" y="6407423"/>
            <a:ext cx="4927600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11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Microsoft YaHei" pitchFamily="34" charset="-122"/>
              </a:rPr>
              <a:t>FUENTE</a:t>
            </a:r>
            <a:r>
              <a:rPr lang="es-MX" sz="11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Microsoft YaHei" pitchFamily="34" charset="-122"/>
              </a:rPr>
              <a:t>: </a:t>
            </a: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Microsoft YaHei" pitchFamily="34" charset="-122"/>
              </a:rPr>
              <a:t>Decade of Action for Road Safety </a:t>
            </a:r>
            <a:r>
              <a:rPr lang="es-MX" sz="11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Microsoft YaHei" pitchFamily="34" charset="-122"/>
              </a:rPr>
              <a:t>2011-2020 (www.decadeofaction.org)</a:t>
            </a:r>
          </a:p>
        </p:txBody>
      </p:sp>
      <p:sp>
        <p:nvSpPr>
          <p:cNvPr id="14" name="Llamada rectangular 27"/>
          <p:cNvSpPr/>
          <p:nvPr/>
        </p:nvSpPr>
        <p:spPr>
          <a:xfrm>
            <a:off x="4419600" y="2362200"/>
            <a:ext cx="3810000" cy="144780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b="1" dirty="0">
                <a:solidFill>
                  <a:prstClr val="white"/>
                </a:solidFill>
              </a:rPr>
              <a:t>Los accidentes de tránsito generaran cada año, casi 1.3 millones de defunciones y más de 50 millones de lesionados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43288" y="1085850"/>
            <a:ext cx="2322472" cy="3986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MX" sz="2000" b="1" dirty="0">
                <a:solidFill>
                  <a:prstClr val="white"/>
                </a:solidFill>
                <a:ea typeface="Microsoft YaHei" pitchFamily="34" charset="-122"/>
              </a:rPr>
              <a:t>Mortalidad </a:t>
            </a:r>
            <a:r>
              <a:rPr lang="es-MX" sz="2000" b="1" dirty="0" smtClean="0">
                <a:solidFill>
                  <a:prstClr val="white"/>
                </a:solidFill>
                <a:ea typeface="Microsoft YaHei" pitchFamily="34" charset="-122"/>
              </a:rPr>
              <a:t>Mundial</a:t>
            </a:r>
            <a:endParaRPr lang="es-MX" sz="2000" b="1" dirty="0">
              <a:solidFill>
                <a:prstClr val="white"/>
              </a:solidFill>
              <a:ea typeface="Microsoft YaHei" pitchFamily="34" charset="-122"/>
            </a:endParaRPr>
          </a:p>
        </p:txBody>
      </p:sp>
      <p:sp>
        <p:nvSpPr>
          <p:cNvPr id="12" name="8 Marcador de número de diapositiva"/>
          <p:cNvSpPr txBox="1">
            <a:spLocks/>
          </p:cNvSpPr>
          <p:nvPr/>
        </p:nvSpPr>
        <p:spPr>
          <a:xfrm>
            <a:off x="45069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  <p:pic>
        <p:nvPicPr>
          <p:cNvPr id="15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453336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453336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25959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5955" name="1 CuadroTexto"/>
          <p:cNvSpPr txBox="1">
            <a:spLocks noChangeArrowheads="1"/>
          </p:cNvSpPr>
          <p:nvPr/>
        </p:nvSpPr>
        <p:spPr bwMode="auto">
          <a:xfrm>
            <a:off x="2484438" y="1052736"/>
            <a:ext cx="36242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sz="2400" b="1" i="1" dirty="0" smtClean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Proyecto Mesoamérica </a:t>
            </a: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395288" y="2348880"/>
            <a:ext cx="83534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El Proyecto Mesoamérica cuenta con un componente de Desarrollo Humano y un apartado de desarrollo sustentable, en éste, se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incorpora el área de salud a través del Sistema Mesoamericano de Salud Pública</a:t>
            </a: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just">
              <a:lnSpc>
                <a:spcPct val="150000"/>
              </a:lnSpc>
              <a:buFont typeface="Times New Roman" pitchFamily="18" charset="0"/>
              <a:buNone/>
              <a:defRPr/>
            </a:pPr>
            <a:r>
              <a:rPr lang="es-MX" kern="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En el marco de la II Reunión del Consejo de Ministros del SMSP, celebrada el 20 de junio de 2012 en Tela, Honduras, México ha propuesto a los países de la región trabajar en cuatro temas específicos: </a:t>
            </a:r>
            <a:r>
              <a:rPr lang="es-MX" b="1" kern="0" dirty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dengue, seguridad vial, tabaquismo y enfermedades crónicas no transmisibles. </a:t>
            </a:r>
          </a:p>
          <a:p>
            <a:pPr algn="just">
              <a:defRPr/>
            </a:pPr>
            <a:endParaRPr lang="es-MX" kern="0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125957" name="1 CuadroTexto"/>
          <p:cNvSpPr txBox="1">
            <a:spLocks noChangeArrowheads="1"/>
          </p:cNvSpPr>
          <p:nvPr/>
        </p:nvSpPr>
        <p:spPr bwMode="auto">
          <a:xfrm>
            <a:off x="468313" y="1772816"/>
            <a:ext cx="56594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b="1" i="1" dirty="0" smtClean="0">
                <a:solidFill>
                  <a:srgbClr val="00B050"/>
                </a:solidFill>
                <a:latin typeface="Arial" pitchFamily="34" charset="0"/>
                <a:ea typeface="Microsoft YaHei" pitchFamily="34" charset="-122"/>
              </a:rPr>
              <a:t>Sistema Mesoamericano de Salud Pública (SMSP)</a:t>
            </a:r>
          </a:p>
        </p:txBody>
      </p:sp>
      <p:pic>
        <p:nvPicPr>
          <p:cNvPr id="1259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805488"/>
            <a:ext cx="443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1 Título"/>
          <p:cNvSpPr txBox="1">
            <a:spLocks/>
          </p:cNvSpPr>
          <p:nvPr/>
        </p:nvSpPr>
        <p:spPr>
          <a:xfrm>
            <a:off x="323528" y="1556792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Las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lesiones  de tránsito son un problema de salud pública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MX" sz="2400" dirty="0">
              <a:latin typeface="Calibri" pitchFamily="34" charset="0"/>
              <a:ea typeface="+mj-ea"/>
              <a:cs typeface="Calibri" pitchFamily="34" charset="0"/>
            </a:endParaRP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400" dirty="0">
                <a:latin typeface="Calibri" pitchFamily="34" charset="0"/>
                <a:ea typeface="+mj-ea"/>
                <a:cs typeface="Calibri" pitchFamily="34" charset="0"/>
              </a:rPr>
              <a:t>S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 requiere participación</a:t>
            </a:r>
            <a:r>
              <a:rPr lang="es-MX" sz="2400" b="1" dirty="0" smtClean="0">
                <a:latin typeface="Calibri" pitchFamily="34" charset="0"/>
                <a:ea typeface="+mj-ea"/>
                <a:cs typeface="Calibri" pitchFamily="34" charset="0"/>
              </a:rPr>
              <a:t> de diversos sectores  y actores, en el ámbito nacional, estatal y municipal.</a:t>
            </a:r>
          </a:p>
          <a:p>
            <a:pPr marL="457200" marR="0" lvl="0" indent="-45720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MX" sz="240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sz="2400" dirty="0" smtClean="0">
                <a:solidFill>
                  <a:srgbClr val="00B050"/>
                </a:solidFill>
                <a:latin typeface="Calibri" pitchFamily="34" charset="0"/>
                <a:ea typeface="+mj-ea"/>
                <a:cs typeface="Calibri" pitchFamily="34" charset="0"/>
              </a:rPr>
              <a:t>La Estrategia Nacional de Seguridad Vial 2011-2020 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y la </a:t>
            </a:r>
            <a:r>
              <a:rPr lang="es-MX" sz="2400" dirty="0" smtClean="0">
                <a:solidFill>
                  <a:srgbClr val="FF9933"/>
                </a:solidFill>
                <a:latin typeface="Calibri" pitchFamily="34" charset="0"/>
                <a:ea typeface="+mj-ea"/>
                <a:cs typeface="Calibri" pitchFamily="34" charset="0"/>
              </a:rPr>
              <a:t>IMESEVI: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son básicos para un 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Programa multisectorial de seguridad vial.</a:t>
            </a: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s-MX" sz="2400" b="1" dirty="0">
              <a:solidFill>
                <a:srgbClr val="C0000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Se requiere la actualización 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de la 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normativa (requisitos 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para emisión de licencia de 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conducir, reglamento 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para 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ciclistas,  siete factores de riesgo)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2621285" y="1052736"/>
            <a:ext cx="382292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Calibri" pitchFamily="34" charset="0"/>
              </a:rPr>
              <a:t>Algunas conclusiones generales</a:t>
            </a:r>
            <a:endParaRPr lang="es-MX" sz="2000" dirty="0" smtClean="0">
              <a:solidFill>
                <a:schemeClr val="bg1"/>
              </a:solidFill>
            </a:endParaRPr>
          </a:p>
        </p:txBody>
      </p:sp>
      <p:sp>
        <p:nvSpPr>
          <p:cNvPr id="7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D639A2AB-0F50-439B-BA45-2327233667FA}" type="slidenum">
              <a:rPr lang="es-MX"/>
              <a:pPr>
                <a:defRPr/>
              </a:pPr>
              <a:t>41</a:t>
            </a:fld>
            <a:endParaRPr lang="es-MX" dirty="0"/>
          </a:p>
        </p:txBody>
      </p:sp>
      <p:sp>
        <p:nvSpPr>
          <p:cNvPr id="8" name="8 Marcador de número de diapositiva"/>
          <p:cNvSpPr txBox="1">
            <a:spLocks/>
          </p:cNvSpPr>
          <p:nvPr/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41</a:t>
            </a:fld>
            <a:endParaRPr lang="es-MX" dirty="0"/>
          </a:p>
        </p:txBody>
      </p:sp>
      <p:pic>
        <p:nvPicPr>
          <p:cNvPr id="9" name="Picture 8" descr="Propuesta 1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473229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473229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9798" y="1696880"/>
            <a:ext cx="2888426" cy="367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4" descr="stconapra-2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8" y="1195670"/>
            <a:ext cx="1998926" cy="721162"/>
          </a:xfrm>
          <a:prstGeom prst="rect">
            <a:avLst/>
          </a:prstGeom>
        </p:spPr>
      </p:pic>
      <p:pic>
        <p:nvPicPr>
          <p:cNvPr id="9" name="Picture 8" descr="Propuesta 1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98" y="6043376"/>
            <a:ext cx="2224142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1520" y="4653136"/>
            <a:ext cx="339060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Gobierno Estatal</a:t>
            </a:r>
          </a:p>
          <a:p>
            <a:r>
              <a:rPr lang="es-MX" b="1" dirty="0" smtClean="0"/>
              <a:t>Gobierno Municipal</a:t>
            </a:r>
          </a:p>
          <a:p>
            <a:r>
              <a:rPr lang="es-MX" b="1" dirty="0" smtClean="0"/>
              <a:t>Gobierno Federal</a:t>
            </a:r>
          </a:p>
          <a:p>
            <a:r>
              <a:rPr lang="es-MX" b="1" dirty="0" smtClean="0"/>
              <a:t>Organizaciones sociales</a:t>
            </a:r>
          </a:p>
          <a:p>
            <a:r>
              <a:rPr lang="es-MX" b="1" dirty="0" smtClean="0"/>
              <a:t>Organismos internacionales</a:t>
            </a:r>
          </a:p>
          <a:p>
            <a:r>
              <a:rPr lang="es-MX" b="1" dirty="0" smtClean="0"/>
              <a:t>Empresas</a:t>
            </a:r>
          </a:p>
          <a:p>
            <a:r>
              <a:rPr lang="es-MX" b="1" dirty="0" smtClean="0"/>
              <a:t>Universidades Públicas y Privadas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521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Imagen 4" descr="stconapra-2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159" y="2564904"/>
            <a:ext cx="2797297" cy="1009194"/>
          </a:xfrm>
          <a:prstGeom prst="rect">
            <a:avLst/>
          </a:prstGeom>
        </p:spPr>
      </p:pic>
      <p:pic>
        <p:nvPicPr>
          <p:cNvPr id="6" name="Picture 8" descr="Propuesta 1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82" y="4509120"/>
            <a:ext cx="2440166" cy="6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43608" y="2492896"/>
            <a:ext cx="4627485" cy="29854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000" dirty="0" smtClean="0"/>
              <a:t>Lic. Alfredo Ávila Juárez</a:t>
            </a:r>
          </a:p>
          <a:p>
            <a:r>
              <a:rPr lang="es-MX" sz="2000" dirty="0" smtClean="0"/>
              <a:t>Secretaría de Salud</a:t>
            </a:r>
          </a:p>
          <a:p>
            <a:r>
              <a:rPr lang="es-MX" sz="2000" dirty="0" smtClean="0"/>
              <a:t>Secretariado Técnico del Consejo Nacional </a:t>
            </a:r>
          </a:p>
          <a:p>
            <a:r>
              <a:rPr lang="es-MX" sz="2000" dirty="0" smtClean="0"/>
              <a:t>para la Prevención de Accidentes</a:t>
            </a:r>
          </a:p>
          <a:p>
            <a:endParaRPr lang="es-MX" dirty="0"/>
          </a:p>
          <a:p>
            <a:r>
              <a:rPr lang="es-MX" dirty="0" smtClean="0">
                <a:hlinkClick r:id="rId6"/>
              </a:rPr>
              <a:t>alfredo.avila@salud.gob.mx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>
                <a:hlinkClick r:id="rId7"/>
              </a:rPr>
              <a:t>avilaja13@hotmail.com.mx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7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B66AE-FF20-4C57-9B19-3A951E9AF3E5}" type="slidenum">
              <a:rPr lang="es-MX"/>
              <a:pPr>
                <a:defRPr/>
              </a:pPr>
              <a:t>5</a:t>
            </a:fld>
            <a:endParaRPr lang="es-MX" dirty="0"/>
          </a:p>
        </p:txBody>
      </p:sp>
      <p:grpSp>
        <p:nvGrpSpPr>
          <p:cNvPr id="108547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08551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10 Marcador de contenido"/>
          <p:cNvSpPr txBox="1">
            <a:spLocks/>
          </p:cNvSpPr>
          <p:nvPr/>
        </p:nvSpPr>
        <p:spPr bwMode="auto">
          <a:xfrm>
            <a:off x="-36512" y="1196752"/>
            <a:ext cx="86042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200150" indent="-742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es-MX" sz="3600" dirty="0" smtClean="0">
                <a:solidFill>
                  <a:prstClr val="black"/>
                </a:solidFill>
                <a:ea typeface="Microsoft YaHei" pitchFamily="34" charset="-122"/>
              </a:rPr>
              <a:t> </a:t>
            </a:r>
            <a:r>
              <a:rPr lang="es-MX" sz="3200" dirty="0" smtClean="0">
                <a:solidFill>
                  <a:prstClr val="black"/>
                </a:solidFill>
                <a:ea typeface="Microsoft YaHei" pitchFamily="34" charset="-122"/>
              </a:rPr>
              <a:t>62% de las muertes ocurren en 10 países.</a:t>
            </a:r>
          </a:p>
          <a:p>
            <a:pPr lvl="1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es-MX" sz="3200" dirty="0" smtClean="0">
                <a:solidFill>
                  <a:prstClr val="black"/>
                </a:solidFill>
                <a:ea typeface="Microsoft YaHei" pitchFamily="34" charset="-122"/>
              </a:rPr>
              <a:t> México 13º lugar mundial.</a:t>
            </a:r>
          </a:p>
          <a:p>
            <a:pPr lvl="1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es-MX" sz="3200" dirty="0" smtClean="0">
                <a:solidFill>
                  <a:prstClr val="black"/>
                </a:solidFill>
                <a:ea typeface="Microsoft YaHei" pitchFamily="34" charset="-122"/>
              </a:rPr>
              <a:t> 142,252 muertos en América Latina.</a:t>
            </a:r>
          </a:p>
          <a:p>
            <a:pPr lvl="1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es-MX" sz="3200" dirty="0" smtClean="0">
                <a:solidFill>
                  <a:prstClr val="black"/>
                </a:solidFill>
                <a:ea typeface="Microsoft YaHei" pitchFamily="34" charset="-122"/>
              </a:rPr>
              <a:t>         5 millones de lesionados.</a:t>
            </a:r>
          </a:p>
          <a:p>
            <a:pPr lvl="1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es-MX" sz="3200" dirty="0" smtClean="0">
                <a:solidFill>
                  <a:prstClr val="black"/>
                </a:solidFill>
                <a:ea typeface="Microsoft YaHei" pitchFamily="34" charset="-122"/>
              </a:rPr>
              <a:t> Inversión en SV mínima</a:t>
            </a:r>
          </a:p>
        </p:txBody>
      </p:sp>
      <p:sp>
        <p:nvSpPr>
          <p:cNvPr id="12" name="Más 3"/>
          <p:cNvSpPr/>
          <p:nvPr/>
        </p:nvSpPr>
        <p:spPr>
          <a:xfrm>
            <a:off x="1259632" y="3861048"/>
            <a:ext cx="762000" cy="762000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89325" y="1052736"/>
            <a:ext cx="2306638" cy="3984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MX" sz="2000" b="1" dirty="0">
                <a:solidFill>
                  <a:prstClr val="white"/>
                </a:solidFill>
                <a:ea typeface="Microsoft YaHei" pitchFamily="34" charset="-122"/>
              </a:rPr>
              <a:t>Mortalidad mundial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4" y="5660802"/>
            <a:ext cx="771833" cy="10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08" y="5660802"/>
            <a:ext cx="812409" cy="10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8 Marcador de número de diapositiva"/>
          <p:cNvSpPr txBox="1">
            <a:spLocks/>
          </p:cNvSpPr>
          <p:nvPr/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39A2AB-0F50-439B-BA45-2327233667FA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  <p:pic>
        <p:nvPicPr>
          <p:cNvPr id="16" name="Picture 8" descr="Propuesta 1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10" y="6453336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47" y="6418957"/>
            <a:ext cx="1986169" cy="32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10 Grupo"/>
          <p:cNvGrpSpPr>
            <a:grpSpLocks/>
          </p:cNvGrpSpPr>
          <p:nvPr/>
        </p:nvGrpSpPr>
        <p:grpSpPr bwMode="auto">
          <a:xfrm>
            <a:off x="0" y="596900"/>
            <a:ext cx="9144000" cy="792163"/>
            <a:chOff x="0" y="188640"/>
            <a:chExt cx="9144000" cy="792088"/>
          </a:xfrm>
        </p:grpSpPr>
        <p:pic>
          <p:nvPicPr>
            <p:cNvPr id="109578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571" name="Title 1"/>
          <p:cNvSpPr txBox="1">
            <a:spLocks/>
          </p:cNvSpPr>
          <p:nvPr/>
        </p:nvSpPr>
        <p:spPr bwMode="auto">
          <a:xfrm>
            <a:off x="739775" y="3405188"/>
            <a:ext cx="7720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i="1" smtClean="0">
                <a:solidFill>
                  <a:srgbClr val="00B050"/>
                </a:solidFill>
                <a:ea typeface="MS PGothic" pitchFamily="34" charset="-128"/>
              </a:rPr>
              <a:t>Los accidentes de tránsito</a:t>
            </a:r>
          </a:p>
        </p:txBody>
      </p:sp>
      <p:pic>
        <p:nvPicPr>
          <p:cNvPr id="109572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369050"/>
            <a:ext cx="1328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6308725"/>
            <a:ext cx="31099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20081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 kern="0">
              <a:solidFill>
                <a:srgbClr val="FFFFFF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10957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65300"/>
            <a:ext cx="86074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6" name="Rectangle 3"/>
          <p:cNvSpPr>
            <a:spLocks noChangeArrowheads="1"/>
          </p:cNvSpPr>
          <p:nvPr/>
        </p:nvSpPr>
        <p:spPr bwMode="auto">
          <a:xfrm>
            <a:off x="4259263" y="2349500"/>
            <a:ext cx="417671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2800" smtClean="0">
                <a:solidFill>
                  <a:srgbClr val="1F497D"/>
                </a:solidFill>
                <a:ea typeface="Microsoft YaHei" pitchFamily="34" charset="-122"/>
              </a:rPr>
              <a:t>Cada año, </a:t>
            </a:r>
            <a:r>
              <a:rPr lang="es-MX" sz="2800" b="1" smtClean="0">
                <a:solidFill>
                  <a:srgbClr val="1F497D"/>
                </a:solidFill>
                <a:ea typeface="Microsoft YaHei" pitchFamily="34" charset="-122"/>
              </a:rPr>
              <a:t>30 mil personas</a:t>
            </a:r>
            <a:r>
              <a:rPr lang="es-MX" sz="2800" smtClean="0">
                <a:solidFill>
                  <a:srgbClr val="1F497D"/>
                </a:solidFill>
                <a:ea typeface="Microsoft YaHei" pitchFamily="34" charset="-122"/>
              </a:rPr>
              <a:t> fallecen en Mesomérica por accidentes de tránsito.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84488" y="1412776"/>
            <a:ext cx="3848100" cy="3984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MX" sz="2000" b="1" dirty="0">
                <a:solidFill>
                  <a:prstClr val="white"/>
                </a:solidFill>
                <a:ea typeface="Microsoft YaHei" pitchFamily="34" charset="-122"/>
              </a:rPr>
              <a:t>Mortalidad en Mesoamérica, 2009</a:t>
            </a:r>
          </a:p>
        </p:txBody>
      </p:sp>
    </p:spTree>
    <p:extLst>
      <p:ext uri="{BB962C8B-B14F-4D97-AF65-F5344CB8AC3E}">
        <p14:creationId xmlns:p14="http://schemas.microsoft.com/office/powerpoint/2010/main" val="2689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10 Grupo"/>
          <p:cNvGrpSpPr>
            <a:grpSpLocks/>
          </p:cNvGrpSpPr>
          <p:nvPr/>
        </p:nvGrpSpPr>
        <p:grpSpPr bwMode="auto">
          <a:xfrm>
            <a:off x="0" y="596900"/>
            <a:ext cx="9144000" cy="792163"/>
            <a:chOff x="0" y="188640"/>
            <a:chExt cx="9144000" cy="792088"/>
          </a:xfrm>
        </p:grpSpPr>
        <p:pic>
          <p:nvPicPr>
            <p:cNvPr id="110599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7200" y="20716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 kern="0">
              <a:solidFill>
                <a:srgbClr val="FFFFFF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68463"/>
            <a:ext cx="7775575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984250" y="6481763"/>
            <a:ext cx="78184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1100" smtClean="0">
                <a:solidFill>
                  <a:srgbClr val="000000"/>
                </a:solidFill>
                <a:ea typeface="Microsoft YaHei" pitchFamily="34" charset="-122"/>
              </a:rPr>
              <a:t>Tasas reportadas por 100 mil habitantes. </a:t>
            </a:r>
            <a:r>
              <a:rPr lang="es-MX" sz="1100" b="1" smtClean="0">
                <a:solidFill>
                  <a:srgbClr val="000000"/>
                </a:solidFill>
                <a:ea typeface="Microsoft YaHei" pitchFamily="34" charset="-122"/>
              </a:rPr>
              <a:t>Fuente</a:t>
            </a:r>
            <a:r>
              <a:rPr lang="es-MX" sz="1100" smtClean="0">
                <a:solidFill>
                  <a:srgbClr val="000000"/>
                </a:solidFill>
                <a:ea typeface="Microsoft YaHei" pitchFamily="34" charset="-122"/>
              </a:rPr>
              <a:t>. Informe sobre el estado de la seguridad vial en la Región de las Américas. OPS, 2009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916238" y="1446213"/>
            <a:ext cx="3846512" cy="398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MX" sz="2000" b="1" dirty="0">
                <a:solidFill>
                  <a:prstClr val="white"/>
                </a:solidFill>
                <a:ea typeface="Microsoft YaHei" pitchFamily="34" charset="-122"/>
              </a:rPr>
              <a:t>Mortalidad en Mesoamérica, 2009</a:t>
            </a:r>
          </a:p>
        </p:txBody>
      </p:sp>
    </p:spTree>
    <p:extLst>
      <p:ext uri="{BB962C8B-B14F-4D97-AF65-F5344CB8AC3E}">
        <p14:creationId xmlns:p14="http://schemas.microsoft.com/office/powerpoint/2010/main" val="14336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1" y="1056989"/>
            <a:ext cx="6480721" cy="355787"/>
          </a:xfrm>
          <a:prstGeom prst="rect">
            <a:avLst/>
          </a:prstGeo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s-MX" sz="2400" i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En México</a:t>
            </a:r>
            <a:endParaRPr kumimoji="1" lang="es-ES" sz="2400" i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552" y="1844824"/>
            <a:ext cx="84249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i="1" dirty="0" smtClean="0">
                <a:solidFill>
                  <a:schemeClr val="accent2"/>
                </a:solidFill>
              </a:rPr>
              <a:t>Cada día …</a:t>
            </a:r>
            <a:r>
              <a:rPr lang="es-MX" sz="2800" dirty="0" smtClean="0">
                <a:solidFill>
                  <a:srgbClr val="FF3300"/>
                </a:solidFill>
              </a:rPr>
              <a:t>mueren</a:t>
            </a:r>
            <a:r>
              <a:rPr lang="es-MX" sz="2800" dirty="0" smtClean="0">
                <a:solidFill>
                  <a:schemeClr val="accent2"/>
                </a:solidFill>
              </a:rPr>
              <a:t> 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alrededor de </a:t>
            </a:r>
            <a:r>
              <a:rPr lang="es-MX" sz="2800" dirty="0">
                <a:solidFill>
                  <a:srgbClr val="FF3300"/>
                </a:solidFill>
              </a:rPr>
              <a:t>50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 personas.</a:t>
            </a:r>
          </a:p>
          <a:p>
            <a:endParaRPr lang="es-MX" sz="1050" dirty="0" smtClean="0">
              <a:solidFill>
                <a:schemeClr val="accent2"/>
              </a:solidFill>
            </a:endParaRPr>
          </a:p>
          <a:p>
            <a:r>
              <a:rPr lang="es-MX" sz="2800" b="1" i="1" dirty="0" smtClean="0">
                <a:solidFill>
                  <a:schemeClr val="accent2"/>
                </a:solidFill>
              </a:rPr>
              <a:t>Cada día …</a:t>
            </a:r>
            <a:r>
              <a:rPr lang="es-MX" sz="2800" dirty="0" smtClean="0">
                <a:solidFill>
                  <a:schemeClr val="accent2"/>
                </a:solidFill>
              </a:rPr>
              <a:t>son </a:t>
            </a:r>
            <a:r>
              <a:rPr lang="es-MX" sz="2800" dirty="0" smtClean="0">
                <a:solidFill>
                  <a:srgbClr val="FF3300"/>
                </a:solidFill>
              </a:rPr>
              <a:t>hospitalizadas</a:t>
            </a:r>
            <a:r>
              <a:rPr lang="es-MX" sz="2800" dirty="0" smtClean="0">
                <a:solidFill>
                  <a:schemeClr val="accent2"/>
                </a:solidFill>
              </a:rPr>
              <a:t> 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alrededor de </a:t>
            </a:r>
            <a:r>
              <a:rPr lang="es-MX" sz="2800" dirty="0">
                <a:solidFill>
                  <a:srgbClr val="FF3300"/>
                </a:solidFill>
              </a:rPr>
              <a:t>2,054 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personas.</a:t>
            </a:r>
          </a:p>
          <a:p>
            <a:endParaRPr lang="es-MX" sz="1400" dirty="0" smtClean="0">
              <a:solidFill>
                <a:schemeClr val="accent2"/>
              </a:solidFill>
            </a:endParaRPr>
          </a:p>
          <a:p>
            <a:r>
              <a:rPr lang="es-MX" sz="2800" b="1" i="1" dirty="0" smtClean="0">
                <a:solidFill>
                  <a:schemeClr val="accent2"/>
                </a:solidFill>
              </a:rPr>
              <a:t>Cada día …</a:t>
            </a:r>
            <a:r>
              <a:rPr lang="es-MX" sz="2800" dirty="0" smtClean="0">
                <a:solidFill>
                  <a:schemeClr val="accent2"/>
                </a:solidFill>
              </a:rPr>
              <a:t>resultan con </a:t>
            </a:r>
            <a:r>
              <a:rPr lang="es-MX" sz="2800" dirty="0" smtClean="0">
                <a:solidFill>
                  <a:srgbClr val="FF3300"/>
                </a:solidFill>
              </a:rPr>
              <a:t>discapacidad</a:t>
            </a:r>
            <a:r>
              <a:rPr lang="es-MX" sz="2800" dirty="0" smtClean="0">
                <a:solidFill>
                  <a:schemeClr val="accent2"/>
                </a:solidFill>
              </a:rPr>
              <a:t> 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alrededor de </a:t>
            </a:r>
            <a:r>
              <a:rPr lang="es-MX" sz="2800" dirty="0">
                <a:solidFill>
                  <a:srgbClr val="FF3300"/>
                </a:solidFill>
              </a:rPr>
              <a:t>100 personas.</a:t>
            </a:r>
          </a:p>
          <a:p>
            <a:endParaRPr lang="es-MX" sz="1400" dirty="0" smtClean="0">
              <a:solidFill>
                <a:schemeClr val="accent2"/>
              </a:solidFill>
            </a:endParaRPr>
          </a:p>
          <a:p>
            <a:r>
              <a:rPr lang="es-MX" sz="2800" b="1" i="1" dirty="0" smtClean="0">
                <a:solidFill>
                  <a:srgbClr val="FF0000"/>
                </a:solidFill>
              </a:rPr>
              <a:t>Cada año </a:t>
            </a:r>
            <a:r>
              <a:rPr lang="es-MX" sz="2800" b="1" i="1" dirty="0" smtClean="0">
                <a:solidFill>
                  <a:schemeClr val="accent2"/>
                </a:solidFill>
              </a:rPr>
              <a:t>…</a:t>
            </a:r>
            <a:r>
              <a:rPr lang="es-MX" sz="2800" dirty="0" smtClean="0">
                <a:solidFill>
                  <a:srgbClr val="FF3300"/>
                </a:solidFill>
              </a:rPr>
              <a:t>mueren</a:t>
            </a:r>
            <a:r>
              <a:rPr lang="es-MX" sz="2800" dirty="0" smtClean="0">
                <a:solidFill>
                  <a:schemeClr val="accent2"/>
                </a:solidFill>
              </a:rPr>
              <a:t> alrededor de </a:t>
            </a:r>
            <a:r>
              <a:rPr lang="es-MX" sz="2800" dirty="0" smtClean="0">
                <a:solidFill>
                  <a:srgbClr val="FF3300"/>
                </a:solidFill>
              </a:rPr>
              <a:t>16,000 </a:t>
            </a:r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personas.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uadroTexto 15"/>
          <p:cNvSpPr txBox="1"/>
          <p:nvPr/>
        </p:nvSpPr>
        <p:spPr>
          <a:xfrm>
            <a:off x="827584" y="5714092"/>
            <a:ext cx="7200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C000"/>
                </a:solidFill>
              </a:rPr>
              <a:t>Población mayormente afectada  </a:t>
            </a:r>
            <a:r>
              <a:rPr lang="es-MX" sz="2800" dirty="0" smtClean="0">
                <a:solidFill>
                  <a:srgbClr val="FFC000"/>
                </a:solidFill>
              </a:rPr>
              <a:t>5 </a:t>
            </a:r>
            <a:r>
              <a:rPr lang="es-MX" sz="2800" dirty="0">
                <a:solidFill>
                  <a:srgbClr val="FFC000"/>
                </a:solidFill>
              </a:rPr>
              <a:t>a 35 </a:t>
            </a:r>
            <a:r>
              <a:rPr lang="es-MX" sz="2800" dirty="0" smtClean="0">
                <a:solidFill>
                  <a:srgbClr val="FFC000"/>
                </a:solidFill>
              </a:rPr>
              <a:t>años</a:t>
            </a:r>
            <a:r>
              <a:rPr lang="es-MX" sz="2800" b="1" i="1" dirty="0" smtClean="0">
                <a:solidFill>
                  <a:srgbClr val="FFC000"/>
                </a:solidFill>
              </a:rPr>
              <a:t> </a:t>
            </a:r>
            <a:endParaRPr lang="es-MX" sz="2800" b="1" i="1" dirty="0">
              <a:solidFill>
                <a:srgbClr val="FFC000"/>
              </a:solidFill>
            </a:endParaRPr>
          </a:p>
        </p:txBody>
      </p:sp>
      <p:sp>
        <p:nvSpPr>
          <p:cNvPr id="15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E9903EB-21A1-4293-9190-F9CEEBEA91B4}" type="slidenum">
              <a:rPr lang="es-MX"/>
              <a:pPr>
                <a:defRPr/>
              </a:pPr>
              <a:t>8</a:t>
            </a:fld>
            <a:endParaRPr lang="es-MX" dirty="0"/>
          </a:p>
        </p:txBody>
      </p:sp>
      <p:pic>
        <p:nvPicPr>
          <p:cNvPr id="16" name="Picture 8" descr="Propuesta 1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54" y="6453336"/>
            <a:ext cx="91781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83" y="6453336"/>
            <a:ext cx="19861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7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10 Grupo"/>
          <p:cNvGrpSpPr>
            <a:grpSpLocks/>
          </p:cNvGrpSpPr>
          <p:nvPr/>
        </p:nvGrpSpPr>
        <p:grpSpPr bwMode="auto">
          <a:xfrm>
            <a:off x="0" y="188913"/>
            <a:ext cx="9144000" cy="792162"/>
            <a:chOff x="0" y="188640"/>
            <a:chExt cx="9144000" cy="792088"/>
          </a:xfrm>
        </p:grpSpPr>
        <p:pic>
          <p:nvPicPr>
            <p:cNvPr id="112647" name="Imagen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8640"/>
              <a:ext cx="259228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 flipH="1">
              <a:off x="0" y="980728"/>
              <a:ext cx="9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627" y="2708920"/>
            <a:ext cx="7139757" cy="14552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ES" sz="3200" b="1" dirty="0">
                <a:solidFill>
                  <a:prstClr val="white"/>
                </a:solidFill>
                <a:latin typeface="+mn-lt"/>
                <a:ea typeface="Microsoft YaHei" pitchFamily="34" charset="-122"/>
                <a:cs typeface="+mn-cs"/>
              </a:rPr>
              <a:t>Esfuerzos </a:t>
            </a:r>
            <a:r>
              <a:rPr lang="es-ES" sz="3200" b="1" dirty="0" smtClean="0">
                <a:solidFill>
                  <a:prstClr val="white"/>
                </a:solidFill>
                <a:latin typeface="+mn-lt"/>
                <a:ea typeface="Microsoft YaHei" pitchFamily="34" charset="-122"/>
                <a:cs typeface="+mn-cs"/>
              </a:rPr>
              <a:t>internacionales y nacionales</a:t>
            </a:r>
            <a:endParaRPr lang="es-MX" sz="3200" b="1" dirty="0">
              <a:solidFill>
                <a:prstClr val="white"/>
              </a:solidFill>
              <a:latin typeface="+mn-lt"/>
              <a:ea typeface="Microsoft YaHei" pitchFamily="34" charset="-122"/>
              <a:cs typeface="+mn-cs"/>
            </a:endParaRPr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61063"/>
            <a:ext cx="13287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2" y="5900738"/>
            <a:ext cx="31099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5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EBJkEFYU6zt7IuuWgG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EBJkEFYU6zt7IuuWgGlw"/>
</p:tagLst>
</file>

<file path=ppt/theme/theme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1982</Words>
  <Application>Microsoft Office PowerPoint</Application>
  <PresentationFormat>Presentación en pantalla (4:3)</PresentationFormat>
  <Paragraphs>300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9_Tema de Office</vt:lpstr>
      <vt:lpstr>11_Tema de Office</vt:lpstr>
      <vt:lpstr>7_Tema de Office</vt:lpstr>
      <vt:lpstr>8_Tema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Dr.Cervantes</dc:creator>
  <cp:lastModifiedBy>ExpeUEW7</cp:lastModifiedBy>
  <cp:revision>91</cp:revision>
  <cp:lastPrinted>2013-01-28T15:23:45Z</cp:lastPrinted>
  <dcterms:created xsi:type="dcterms:W3CDTF">2013-01-18T03:32:29Z</dcterms:created>
  <dcterms:modified xsi:type="dcterms:W3CDTF">2013-08-09T21:57:49Z</dcterms:modified>
</cp:coreProperties>
</file>